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36"/>
  </p:notesMasterIdLst>
  <p:sldIdLst>
    <p:sldId id="257" r:id="rId2"/>
    <p:sldId id="288" r:id="rId3"/>
    <p:sldId id="289" r:id="rId4"/>
    <p:sldId id="291" r:id="rId5"/>
    <p:sldId id="292" r:id="rId6"/>
    <p:sldId id="293" r:id="rId7"/>
    <p:sldId id="301" r:id="rId8"/>
    <p:sldId id="307" r:id="rId9"/>
    <p:sldId id="310" r:id="rId10"/>
    <p:sldId id="296" r:id="rId11"/>
    <p:sldId id="297" r:id="rId12"/>
    <p:sldId id="397" r:id="rId13"/>
    <p:sldId id="399" r:id="rId14"/>
    <p:sldId id="260" r:id="rId15"/>
    <p:sldId id="261" r:id="rId16"/>
    <p:sldId id="262" r:id="rId17"/>
    <p:sldId id="263" r:id="rId18"/>
    <p:sldId id="264" r:id="rId19"/>
    <p:sldId id="267" r:id="rId20"/>
    <p:sldId id="268" r:id="rId21"/>
    <p:sldId id="269" r:id="rId22"/>
    <p:sldId id="270" r:id="rId23"/>
    <p:sldId id="281" r:id="rId24"/>
    <p:sldId id="28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39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/>
    <p:restoredTop sz="67891"/>
  </p:normalViewPr>
  <p:slideViewPr>
    <p:cSldViewPr>
      <p:cViewPr varScale="1">
        <p:scale>
          <a:sx n="80" d="100"/>
          <a:sy n="80" d="100"/>
        </p:scale>
        <p:origin x="2040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2025. 2. 22.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시간에 공부할 내용은 수학적인 그래픽스 이론 중에 벡터와 기하에 관한 내용입니다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많은 것들이 매우 기초적인 것들로서</a:t>
            </a:r>
            <a:r>
              <a:rPr lang="en-US" altLang="ko-KR" dirty="0"/>
              <a:t>, </a:t>
            </a:r>
            <a:r>
              <a:rPr lang="ko-KR" altLang="en-US" dirty="0"/>
              <a:t>이 내용들은 여러분들이 이미 다 알고 있는 내용일 수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그렇다 하더라도</a:t>
            </a:r>
            <a:r>
              <a:rPr lang="en-US" altLang="ko-KR" dirty="0"/>
              <a:t>, </a:t>
            </a:r>
            <a:r>
              <a:rPr lang="ko-KR" altLang="en-US" dirty="0"/>
              <a:t>복습하는 의미에서 함께 공부해 보도록 합시다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여기에 하나의 다각형이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다각형과 수직인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normal 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어떻게 구할 수 있을까요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normal vector 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그 다각형 위의 두 벡터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cross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구합니다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유의할 점은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V1, V2, 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right-handed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좌표계를 형성한다는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오른손 좌표계일 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오른손의 손가락들로 한번 만들어 보세요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만일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V2 cross V1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계산한다면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그림의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과는 반대 방향인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normal 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구해질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latinLnBrk="1">
              <a:buFont typeface="+mj-lt"/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product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어떻게 구할까요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product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이와 같이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determinant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계산합니다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3 determinant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이렇게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2 determinant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이용하여 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j, 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각각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y, z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 방향의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 vector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product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계산 결과는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아니라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product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 product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 product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라고도 불립니다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38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Cross product vector</a:t>
            </a:r>
            <a:r>
              <a:rPr kumimoji="1" lang="ko-KR" altLang="en-US" dirty="0"/>
              <a:t>의 크기는 이와 같은 공식으로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a x b = c </a:t>
            </a:r>
            <a:r>
              <a:rPr kumimoji="1" lang="ko-KR" altLang="en-US" dirty="0" err="1"/>
              <a:t>일때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c</a:t>
            </a:r>
            <a:r>
              <a:rPr kumimoji="1" lang="ko-KR" altLang="en-US" dirty="0"/>
              <a:t>의 크기는 </a:t>
            </a:r>
            <a:r>
              <a:rPr kumimoji="1" lang="en-US" altLang="ko-KR" dirty="0"/>
              <a:t>(a</a:t>
            </a:r>
            <a:r>
              <a:rPr kumimoji="1" lang="ko-KR" altLang="en-US" dirty="0"/>
              <a:t>의 크기</a:t>
            </a:r>
            <a:r>
              <a:rPr kumimoji="1" lang="en-US" altLang="ko-KR" dirty="0"/>
              <a:t>) x (b</a:t>
            </a:r>
            <a:r>
              <a:rPr kumimoji="1" lang="ko-KR" altLang="en-US" dirty="0"/>
              <a:t>의 크기</a:t>
            </a:r>
            <a:r>
              <a:rPr kumimoji="1" lang="en-US" altLang="ko-KR" dirty="0"/>
              <a:t>) x sin(theta)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-US" altLang="ko-KR" dirty="0"/>
              <a:t>theta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 vector </a:t>
            </a:r>
            <a:r>
              <a:rPr kumimoji="1" lang="ko-KR" altLang="en-US" dirty="0"/>
              <a:t>사이의 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때문에</a:t>
            </a:r>
            <a:r>
              <a:rPr kumimoji="1" lang="en-US" altLang="ko-KR" dirty="0"/>
              <a:t>, 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unit vector </a:t>
            </a:r>
            <a:r>
              <a:rPr kumimoji="1" lang="ko-KR" altLang="en-US" dirty="0"/>
              <a:t>인 경우 </a:t>
            </a:r>
            <a:r>
              <a:rPr kumimoji="1" lang="en-US" altLang="ko-KR" dirty="0"/>
              <a:t>c</a:t>
            </a:r>
            <a:r>
              <a:rPr kumimoji="1" lang="ko-KR" altLang="en-US" dirty="0"/>
              <a:t>의 크기는 </a:t>
            </a:r>
            <a:r>
              <a:rPr kumimoji="1" lang="en-US" altLang="ko-KR" dirty="0"/>
              <a:t>sin(theta)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98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Vector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column vector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row vector</a:t>
            </a:r>
            <a:r>
              <a:rPr kumimoji="1" lang="ko-KR" altLang="en-US" dirty="0"/>
              <a:t>로 나타낼 수 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보통은 </a:t>
            </a:r>
            <a:r>
              <a:rPr kumimoji="1" lang="en-US" altLang="ko-KR" dirty="0"/>
              <a:t>column vector </a:t>
            </a:r>
            <a:r>
              <a:rPr kumimoji="1" lang="ko-KR" altLang="en-US" dirty="0"/>
              <a:t>표현을 더 많이 사용함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Matrix 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 </a:t>
            </a:r>
            <a:r>
              <a:rPr kumimoji="1" lang="en-US" altLang="ko-KR" dirty="0"/>
              <a:t>v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Mv</a:t>
            </a:r>
            <a:r>
              <a:rPr kumimoji="1" lang="ko-KR" altLang="en-US" dirty="0"/>
              <a:t>는 또 다른 </a:t>
            </a:r>
            <a:r>
              <a:rPr kumimoji="1" lang="en-US" altLang="ko-KR" dirty="0"/>
              <a:t>vector w</a:t>
            </a:r>
            <a:r>
              <a:rPr kumimoji="1" lang="ko-KR" altLang="en-US" dirty="0"/>
              <a:t>가 됨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Dot product a dot b 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a</a:t>
            </a:r>
            <a:r>
              <a:rPr kumimoji="1" lang="en-US" altLang="ko-KR" baseline="30000" dirty="0" err="1"/>
              <a:t>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의 곱으로 나타낼 수 있는데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-US" altLang="ko-KR" dirty="0" err="1"/>
              <a:t>a</a:t>
            </a:r>
            <a:r>
              <a:rPr kumimoji="1" lang="en-US" altLang="ko-KR" baseline="30000" dirty="0" err="1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로서 </a:t>
            </a:r>
            <a:r>
              <a:rPr kumimoji="1" lang="en-US" altLang="ko-KR" dirty="0"/>
              <a:t>row vector </a:t>
            </a:r>
            <a:r>
              <a:rPr kumimoji="1" lang="ko-KR" altLang="en-US" dirty="0"/>
              <a:t>표현입니다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976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Line (</a:t>
            </a:r>
            <a:r>
              <a:rPr kumimoji="1" lang="ko-KR" altLang="en-US" dirty="0"/>
              <a:t>직선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은 무한한 직선을 말합니다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시작과 끝점이 정해져 있지 않습니다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Line segment (</a:t>
            </a:r>
            <a:r>
              <a:rPr kumimoji="1" lang="ko-KR" altLang="en-US" dirty="0"/>
              <a:t>직선분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은 시작과 끝점이 분명히 주어지는 경우이며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유한한 길이를 가집니다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시작점만 주어지고 끝점이 없는 경우는 특별히 </a:t>
            </a:r>
            <a:r>
              <a:rPr kumimoji="1" lang="en-US" altLang="ko-KR" dirty="0"/>
              <a:t>ray</a:t>
            </a:r>
            <a:r>
              <a:rPr kumimoji="1" lang="ko-KR" altLang="en-US" dirty="0"/>
              <a:t>라고 부릅니다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62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2D line</a:t>
            </a:r>
            <a:r>
              <a:rPr kumimoji="1" lang="ko-KR" altLang="en-US" dirty="0"/>
              <a:t>의 일반 </a:t>
            </a:r>
            <a:r>
              <a:rPr kumimoji="1" lang="en-US" altLang="ko-KR" dirty="0"/>
              <a:t>implicit form (</a:t>
            </a:r>
            <a:r>
              <a:rPr kumimoji="1" lang="ko-KR" altLang="en-US" dirty="0"/>
              <a:t>음함수꼴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f(x,y) = ax + by + c = 0 </a:t>
            </a:r>
            <a:r>
              <a:rPr kumimoji="1" lang="ko-KR" altLang="en-US" dirty="0"/>
              <a:t>형태입니다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개의 점이 주어졌을 때의 </a:t>
            </a:r>
            <a:r>
              <a:rPr kumimoji="1" lang="en-US" altLang="ko-KR" dirty="0"/>
              <a:t>two points form</a:t>
            </a:r>
            <a:r>
              <a:rPr kumimoji="1" lang="ko-KR" altLang="en-US" dirty="0"/>
              <a:t>은 이와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4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두 점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p1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p2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주어졌을 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line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two points parametric form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C(t) = (x(t), y(t))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나타냅니다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여기서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parameter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infinite line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이므로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범위도 마이너스 무한대로 </a:t>
            </a:r>
            <a:r>
              <a:rPr lang="ko-KR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부터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무한대 까지 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x(t)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x1 + (x2 - x1)t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관해 정리하면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x1(1-t) + x2t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이것은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parametric line C(t)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 component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식 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마찬가지로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y(t)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y component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식 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C(t)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x(t)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y(t)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모인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vector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형태의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form</a:t>
            </a:r>
            <a:r>
              <a:rPr lang="ko-KR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볼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zero</a:t>
            </a:r>
            <a:r>
              <a:rPr lang="ko-KR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일때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C(0)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(x1, y1),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p1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1</a:t>
            </a:r>
            <a:r>
              <a:rPr lang="ko-KR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일때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C(1)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(x2, y2),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p2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다른 형태의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parametric form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point and vector form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C(t) = p1 + </a:t>
            </a:r>
            <a:r>
              <a:rPr lang="en-US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인데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p1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line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위의 한 점이고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v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line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direction vector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Two points form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식을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관해 정리하면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 points and vector form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따라서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다른 방법을 쓰더라도 결국 같은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line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나타내게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Times" pitchFamily="2" charset="0"/>
                <a:ea typeface="+mn-ea"/>
                <a:cs typeface="맑은 고딕" panose="020B0503020000020004" pitchFamily="34" charset="-127"/>
              </a:rPr>
              <a:t> 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0" indent="0" algn="l" latinLnBrk="0">
              <a:lnSpc>
                <a:spcPts val="2100"/>
              </a:lnSpc>
              <a:spcAft>
                <a:spcPts val="0"/>
              </a:spcAft>
              <a:buFont typeface="+mj-lt"/>
              <a:buNone/>
            </a:pPr>
            <a:endParaRPr lang="ko-KR" altLang="ko-KR" sz="14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511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Implicit 2D line f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주어졌습니다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관한 편미분과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y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관한 편미분을 계산하면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vector (a, b)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되는데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이 것은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line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수직인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 (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법선 벡터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N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Tangent vector (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접선 벡터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T = (-b, a)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인데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수직인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vector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line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방향벡터와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y component b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가져오면서 마이너스를 붙이고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a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y component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보내는 형태가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tangent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수직인 것은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dot product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해서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되는 것으로 확인할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이번에는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Parametric form C(t)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line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나타내었습니다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Tangent vector T(t)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x(t)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y(t)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각각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대해 미분하여 구할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 N(t)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T(t)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수직이므로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(-ay, ax)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쉽게 구할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69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시작과 끝점이 정의되는 </a:t>
            </a:r>
            <a:r>
              <a:rPr kumimoji="1" lang="en" altLang="ko-KR" dirty="0"/>
              <a:t>line segment</a:t>
            </a:r>
            <a:r>
              <a:rPr kumimoji="1" lang="ko-KR" altLang="en-US" dirty="0"/>
              <a:t>일 경우</a:t>
            </a:r>
            <a:r>
              <a:rPr kumimoji="1" lang="en-US" altLang="ko-KR" dirty="0"/>
              <a:t>, </a:t>
            </a:r>
            <a:r>
              <a:rPr kumimoji="1" lang="en" altLang="ko-KR" dirty="0"/>
              <a:t>implicit form</a:t>
            </a:r>
            <a:r>
              <a:rPr kumimoji="1" lang="ko-KR" altLang="en-US" dirty="0"/>
              <a:t>은 사용하기가 쉽지 않습니다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Two points parametric form</a:t>
            </a:r>
            <a:r>
              <a:rPr kumimoji="1" lang="ko-KR" altLang="en-US" dirty="0"/>
              <a:t>이 가장 적당합니다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" altLang="ko-KR" dirty="0"/>
              <a:t>C(t) = (x(t), y(t)) </a:t>
            </a:r>
            <a:r>
              <a:rPr kumimoji="1" lang="ko-KR" altLang="en-US" dirty="0"/>
              <a:t>의 </a:t>
            </a:r>
            <a:r>
              <a:rPr kumimoji="1" lang="en" altLang="ko-KR" dirty="0"/>
              <a:t>parameter t</a:t>
            </a:r>
            <a:r>
              <a:rPr kumimoji="1" lang="ko-KR" altLang="en-US" dirty="0"/>
              <a:t>의 범위는 명확히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1 </a:t>
            </a:r>
            <a:r>
              <a:rPr kumimoji="1" lang="ko-KR" altLang="en-US" dirty="0"/>
              <a:t>사이로 정의합니다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x(t)</a:t>
            </a:r>
            <a:r>
              <a:rPr kumimoji="1" lang="ko-KR" altLang="en-US" dirty="0"/>
              <a:t>와 </a:t>
            </a:r>
            <a:r>
              <a:rPr kumimoji="1" lang="en" altLang="ko-KR" dirty="0"/>
              <a:t>y(t)</a:t>
            </a:r>
            <a:r>
              <a:rPr kumimoji="1" lang="ko-KR" altLang="en-US" dirty="0"/>
              <a:t>는 무한 </a:t>
            </a:r>
            <a:r>
              <a:rPr kumimoji="1" lang="en" altLang="ko-KR" dirty="0"/>
              <a:t>line</a:t>
            </a:r>
            <a:r>
              <a:rPr kumimoji="1" lang="ko-KR" altLang="en-US" dirty="0"/>
              <a:t>과 같은 형태로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대입하여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시작점 </a:t>
            </a:r>
            <a:r>
              <a:rPr kumimoji="1" lang="en" altLang="ko-KR" dirty="0"/>
              <a:t>C(0)</a:t>
            </a:r>
            <a:r>
              <a:rPr kumimoji="1" lang="ko-KR" altLang="en-US" dirty="0"/>
              <a:t>와 끝점 </a:t>
            </a:r>
            <a:r>
              <a:rPr kumimoji="1" lang="en" altLang="ko-KR" dirty="0"/>
              <a:t>C(1)</a:t>
            </a:r>
            <a:r>
              <a:rPr kumimoji="1" lang="ko-KR" altLang="en-US" dirty="0"/>
              <a:t>가 구해짐을 확인할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79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하나의 예제를 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두 점 </a:t>
            </a:r>
            <a:r>
              <a:rPr kumimoji="1" lang="en" altLang="ko-KR" dirty="0"/>
              <a:t>p1</a:t>
            </a:r>
            <a:r>
              <a:rPr kumimoji="1" lang="ko-KR" altLang="en-US" dirty="0"/>
              <a:t>과 </a:t>
            </a:r>
            <a:r>
              <a:rPr kumimoji="1" lang="en" altLang="ko-KR" dirty="0"/>
              <a:t>p2</a:t>
            </a:r>
            <a:r>
              <a:rPr kumimoji="1" lang="ko-KR" altLang="en-US" dirty="0"/>
              <a:t>가 주어졌을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 점을 통과하는 </a:t>
            </a:r>
            <a:r>
              <a:rPr kumimoji="1" lang="en" altLang="ko-KR" dirty="0"/>
              <a:t>implicit line</a:t>
            </a:r>
            <a:r>
              <a:rPr kumimoji="1" lang="ko-KR" altLang="en-US" dirty="0"/>
              <a:t>을 구하려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Two point form</a:t>
            </a:r>
            <a:r>
              <a:rPr kumimoji="1" lang="ko-KR" altLang="en-US" dirty="0"/>
              <a:t>의 공식으로 쉽게 </a:t>
            </a:r>
            <a:r>
              <a:rPr kumimoji="1" lang="en" altLang="ko-KR" dirty="0"/>
              <a:t>implicit line f(</a:t>
            </a:r>
            <a:r>
              <a:rPr kumimoji="1" lang="en" altLang="ko-KR" dirty="0" err="1"/>
              <a:t>x,y</a:t>
            </a:r>
            <a:r>
              <a:rPr kumimoji="1" lang="en" altLang="ko-KR" dirty="0"/>
              <a:t>) = 0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</a:t>
            </a:r>
            <a:r>
              <a:rPr kumimoji="1" lang="en" altLang="ko-KR" dirty="0"/>
              <a:t>point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parametric line C(t)</a:t>
            </a:r>
            <a:r>
              <a:rPr kumimoji="1" lang="ko-KR" altLang="en-US" dirty="0"/>
              <a:t>도 쉽게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C(t)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tangent</a:t>
            </a:r>
            <a:r>
              <a:rPr kumimoji="1" lang="ko-KR" altLang="en-US" dirty="0"/>
              <a:t>와 </a:t>
            </a:r>
            <a:r>
              <a:rPr kumimoji="1" lang="en" altLang="ko-KR" dirty="0"/>
              <a:t>normal vector</a:t>
            </a:r>
            <a:r>
              <a:rPr kumimoji="1" lang="ko-KR" altLang="en-US" dirty="0"/>
              <a:t>도 구했습니다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그런데</a:t>
            </a:r>
            <a:r>
              <a:rPr kumimoji="1" lang="en-US" altLang="ko-KR" dirty="0"/>
              <a:t>, </a:t>
            </a:r>
            <a:r>
              <a:rPr kumimoji="1" lang="en" altLang="ko-KR" dirty="0"/>
              <a:t>implicit form f(</a:t>
            </a:r>
            <a:r>
              <a:rPr kumimoji="1" lang="en" altLang="ko-KR" dirty="0" err="1"/>
              <a:t>x,y</a:t>
            </a:r>
            <a:r>
              <a:rPr kumimoji="1" lang="en" altLang="ko-KR" dirty="0"/>
              <a:t>)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Normal</a:t>
            </a:r>
            <a:r>
              <a:rPr kumimoji="1" lang="ko-KR" altLang="en-US" dirty="0"/>
              <a:t>을 구해보면 </a:t>
            </a:r>
            <a:r>
              <a:rPr kumimoji="1" lang="en-US" altLang="ko-KR" dirty="0"/>
              <a:t>(</a:t>
            </a:r>
            <a:r>
              <a:rPr kumimoji="1" lang="en" altLang="ko-KR" dirty="0"/>
              <a:t>a, b) = (2, -1)</a:t>
            </a:r>
            <a:r>
              <a:rPr kumimoji="1" lang="ko-KR" altLang="en-US" dirty="0"/>
              <a:t>이어서 </a:t>
            </a:r>
            <a:r>
              <a:rPr kumimoji="1" lang="en" altLang="ko-KR" dirty="0"/>
              <a:t>parametric form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구한 것과 반대 방향입니다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기하학의 방향 문제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주어진 두 점만으로는 이 </a:t>
            </a:r>
            <a:r>
              <a:rPr kumimoji="1" lang="en" altLang="ko-KR" dirty="0"/>
              <a:t>line</a:t>
            </a:r>
            <a:r>
              <a:rPr kumimoji="1" lang="ko-KR" altLang="en-US" dirty="0"/>
              <a:t>의 </a:t>
            </a:r>
            <a:r>
              <a:rPr kumimoji="1" lang="en" altLang="ko-KR" dirty="0"/>
              <a:t>normal </a:t>
            </a:r>
            <a:r>
              <a:rPr kumimoji="1" lang="ko-KR" altLang="en-US" dirty="0"/>
              <a:t>방향이 </a:t>
            </a:r>
            <a:r>
              <a:rPr kumimoji="1" lang="ko-KR" altLang="en-US" dirty="0" err="1"/>
              <a:t>어느쪽인지</a:t>
            </a:r>
            <a:r>
              <a:rPr kumimoji="1" lang="ko-KR" altLang="en-US" dirty="0"/>
              <a:t> 결정할 수 없기 때문입니다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문제를 극복하기 위해서 다른 정보들이 더 포함되어야 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이에 대해서는 앞으로 더 알아볼 것입니다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5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오른손 좌표계는 일반적으로 수학 수업 시간에 우리가 사용하는 좌표계입니다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우리가 이 과목에서 사용하게 될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WebGL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API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에서도 오른손 좌표계를 사용하고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CG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에서는 일반적으로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y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축을 머리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위 방향으로 하고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+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z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방향은 화면 안쪽에서 바깥으로 나오는 방향입니다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오른손의 엄지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검지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중지가 서로 수직이 되도록 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 순서대로 각각 오른손 좌표계의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x, y, z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축 방향을 가리킵니다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왼손 좌표계에서는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+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z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방향이 화면 바깥에서 안쪽으로의 방향을 가리키고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CG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에서는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viewing transformation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과정에 등장하는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camera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좌표계에서 이 왼손 좌표계를 사용합니다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여기에 대해서는 추후에 공부할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00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중심이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a, b)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있고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반지름이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인 원을 고려해 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Implicit form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으로는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f(x, y) = (x - a)^2 + (y - b)^2 - r^2 = 0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으로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표현할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Parametric form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으로는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c(theta) = (x(theta), y(theta)) = (a + r cos(theta), b + r sin(theta))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표현할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 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835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중심이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(h, k)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있고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두 축의 길이가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a, b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인 타원의 방정식을 고려해 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Implicit form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Parametric form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81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과 </a:t>
            </a:r>
            <a:r>
              <a:rPr kumimoji="1" lang="en" altLang="ko-KR" dirty="0"/>
              <a:t>line</a:t>
            </a:r>
            <a:r>
              <a:rPr kumimoji="1" lang="ko-KR" altLang="en-US" dirty="0"/>
              <a:t>의 교차점 </a:t>
            </a:r>
            <a:r>
              <a:rPr kumimoji="1" lang="en-US" altLang="ko-KR" dirty="0"/>
              <a:t>(</a:t>
            </a:r>
            <a:r>
              <a:rPr kumimoji="1" lang="en" altLang="ko-KR" dirty="0"/>
              <a:t>intersection)</a:t>
            </a:r>
            <a:r>
              <a:rPr kumimoji="1" lang="ko-KR" altLang="en-US" dirty="0"/>
              <a:t>을 고려해 보겠습니다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은 </a:t>
            </a:r>
            <a:r>
              <a:rPr kumimoji="1" lang="en" altLang="ko-KR" dirty="0"/>
              <a:t>implicit form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Line</a:t>
            </a:r>
            <a:r>
              <a:rPr kumimoji="1" lang="ko-KR" altLang="en-US" dirty="0"/>
              <a:t>은 </a:t>
            </a:r>
            <a:r>
              <a:rPr kumimoji="1" lang="en" altLang="ko-KR" dirty="0"/>
              <a:t>parametric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x(t)</a:t>
            </a:r>
            <a:r>
              <a:rPr kumimoji="1" lang="ko-KR" altLang="en-US" dirty="0"/>
              <a:t>와 </a:t>
            </a:r>
            <a:r>
              <a:rPr kumimoji="1" lang="en" altLang="ko-KR" dirty="0"/>
              <a:t>y(t)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의 </a:t>
            </a:r>
            <a:r>
              <a:rPr kumimoji="1" lang="en" altLang="ko-KR" dirty="0"/>
              <a:t>implicit </a:t>
            </a:r>
            <a:r>
              <a:rPr kumimoji="1" lang="ko-KR" altLang="en-US" dirty="0"/>
              <a:t>방정식의 </a:t>
            </a:r>
            <a:r>
              <a:rPr kumimoji="1" lang="en" altLang="ko-KR" dirty="0"/>
              <a:t>x, y </a:t>
            </a:r>
            <a:r>
              <a:rPr kumimoji="1" lang="ko-KR" altLang="en-US" dirty="0"/>
              <a:t>에 대입합니다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방정식은 </a:t>
            </a:r>
            <a:r>
              <a:rPr kumimoji="1" lang="en" altLang="ko-KR" dirty="0"/>
              <a:t>t</a:t>
            </a:r>
            <a:r>
              <a:rPr kumimoji="1" lang="ko-KR" altLang="en-US" dirty="0"/>
              <a:t>에 관한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방정식입니다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방정식을 풀어봅니다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방정식이 두 개의 근을 가지는 경우 </a:t>
            </a:r>
            <a:r>
              <a:rPr kumimoji="1" lang="en" altLang="ko-KR" dirty="0"/>
              <a:t>line</a:t>
            </a:r>
            <a:r>
              <a:rPr kumimoji="1" lang="ko-KR" altLang="en-US" dirty="0"/>
              <a:t>과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은 두 점에서 교차합니다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두 개의 </a:t>
            </a:r>
            <a:r>
              <a:rPr kumimoji="1" lang="en" altLang="ko-KR" dirty="0"/>
              <a:t>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C(t)</a:t>
            </a:r>
            <a:r>
              <a:rPr kumimoji="1" lang="ko-KR" altLang="en-US" dirty="0"/>
              <a:t>에 대입하면 두 개의 교차점을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만약 방정식이 한개의 근 만을 가진다면</a:t>
            </a:r>
            <a:r>
              <a:rPr kumimoji="1" lang="en-US" altLang="ko-KR" dirty="0"/>
              <a:t>, </a:t>
            </a:r>
            <a:r>
              <a:rPr kumimoji="1" lang="en" altLang="ko-KR" dirty="0"/>
              <a:t>line</a:t>
            </a:r>
            <a:r>
              <a:rPr kumimoji="1" lang="ko-KR" altLang="en-US" dirty="0"/>
              <a:t>은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과 한점에서 접하는 경우입니다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방정식의 근이 존재하지 않는 경우는 </a:t>
            </a:r>
            <a:r>
              <a:rPr kumimoji="1" lang="en" altLang="ko-KR" dirty="0"/>
              <a:t>line</a:t>
            </a:r>
            <a:r>
              <a:rPr kumimoji="1" lang="ko-KR" altLang="en-US" dirty="0"/>
              <a:t>과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의 교차가 없는 경우 입니다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일반적으로 두개의 </a:t>
            </a:r>
            <a:r>
              <a:rPr kumimoji="1" lang="en" altLang="ko-KR" dirty="0"/>
              <a:t>object A</a:t>
            </a:r>
            <a:r>
              <a:rPr kumimoji="1" lang="ko-KR" altLang="en-US" dirty="0"/>
              <a:t>와 </a:t>
            </a:r>
            <a:r>
              <a:rPr kumimoji="1" lang="en" altLang="ko-KR" dirty="0"/>
              <a:t>B</a:t>
            </a:r>
            <a:r>
              <a:rPr kumimoji="1" lang="ko-KR" altLang="en-US" dirty="0"/>
              <a:t>의 교차를 구하는 연산에서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어느 한쪽을 </a:t>
            </a:r>
            <a:r>
              <a:rPr kumimoji="1" lang="en" altLang="ko-KR" dirty="0"/>
              <a:t>implicit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다른 한 쪽을 </a:t>
            </a:r>
            <a:r>
              <a:rPr kumimoji="1" lang="en" altLang="ko-KR" dirty="0"/>
              <a:t>parametric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놓으면 쉽게 교차를 구할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89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원과 선분의 교차점을 구하는 예를 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선분은 양 끝점 </a:t>
            </a:r>
            <a:r>
              <a:rPr kumimoji="1" lang="en" altLang="ko-KR" dirty="0"/>
              <a:t>p1</a:t>
            </a:r>
            <a:r>
              <a:rPr kumimoji="1" lang="ko-KR" altLang="en-US" dirty="0"/>
              <a:t>과 </a:t>
            </a:r>
            <a:r>
              <a:rPr kumimoji="1" lang="en" altLang="ko-KR" dirty="0"/>
              <a:t>p2</a:t>
            </a:r>
            <a:r>
              <a:rPr kumimoji="1" lang="ko-KR" altLang="en-US" dirty="0"/>
              <a:t>로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점을 통과하는 </a:t>
            </a:r>
            <a:r>
              <a:rPr kumimoji="1" lang="en" altLang="ko-KR" dirty="0"/>
              <a:t>parametric line</a:t>
            </a:r>
            <a:r>
              <a:rPr kumimoji="1" lang="ko-KR" altLang="en-US" dirty="0"/>
              <a:t>의 방정식은 </a:t>
            </a:r>
            <a:r>
              <a:rPr kumimoji="1" lang="en" altLang="ko-KR" dirty="0"/>
              <a:t>L(t) = (x(t), y(t))</a:t>
            </a:r>
            <a:r>
              <a:rPr kumimoji="1" lang="ko-KR" altLang="en-US" dirty="0"/>
              <a:t>인데 </a:t>
            </a:r>
            <a:r>
              <a:rPr kumimoji="1" lang="en" altLang="ko-KR" dirty="0"/>
              <a:t>x(t) = at + b, y(t) = </a:t>
            </a:r>
            <a:r>
              <a:rPr kumimoji="1" lang="en" altLang="ko-KR" dirty="0" err="1"/>
              <a:t>ct</a:t>
            </a:r>
            <a:r>
              <a:rPr kumimoji="1" lang="en" altLang="ko-KR" dirty="0"/>
              <a:t> + d 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t</a:t>
            </a:r>
            <a:r>
              <a:rPr kumimoji="1" lang="ko-KR" altLang="en-US" dirty="0"/>
              <a:t>의 범위는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사이로 한정됩니다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선분은 양 끝점 사이에서만 유효하기 때문입니다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원의 방정식은 </a:t>
            </a:r>
            <a:r>
              <a:rPr kumimoji="1" lang="en" altLang="ko-KR" dirty="0"/>
              <a:t>implicit form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/>
              <a:t>x-e)^2 + (y-f)^2 = r^2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정의되는데</a:t>
            </a:r>
            <a:r>
              <a:rPr kumimoji="1" lang="en-US" altLang="ko-KR" dirty="0"/>
              <a:t>,(</a:t>
            </a:r>
            <a:r>
              <a:rPr kumimoji="1" lang="en" altLang="ko-KR" dirty="0" err="1"/>
              <a:t>e,f</a:t>
            </a:r>
            <a:r>
              <a:rPr kumimoji="1" lang="en" altLang="ko-KR" dirty="0"/>
              <a:t>)</a:t>
            </a:r>
            <a:r>
              <a:rPr kumimoji="1" lang="ko-KR" altLang="en-US" dirty="0"/>
              <a:t>는 원의 중심점이고 </a:t>
            </a:r>
            <a:r>
              <a:rPr kumimoji="1" lang="en" altLang="ko-KR" dirty="0"/>
              <a:t>r</a:t>
            </a:r>
            <a:r>
              <a:rPr kumimoji="1" lang="ko-KR" altLang="en-US" dirty="0"/>
              <a:t>은 원의 반지름입니다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Line </a:t>
            </a:r>
            <a:r>
              <a:rPr kumimoji="1" lang="ko-KR" altLang="en-US" dirty="0"/>
              <a:t>방정식의 </a:t>
            </a:r>
            <a:r>
              <a:rPr kumimoji="1" lang="en" altLang="ko-KR" dirty="0"/>
              <a:t>x(t), y(t)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의 방정식의 </a:t>
            </a:r>
            <a:r>
              <a:rPr kumimoji="1" lang="en" altLang="ko-KR" dirty="0"/>
              <a:t>x, y</a:t>
            </a:r>
            <a:r>
              <a:rPr kumimoji="1" lang="ko-KR" altLang="en-US" dirty="0"/>
              <a:t>에 각각 대입합니다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정리하면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" altLang="ko-KR" dirty="0"/>
              <a:t>t</a:t>
            </a:r>
            <a:r>
              <a:rPr kumimoji="1" lang="ko-KR" altLang="en-US" dirty="0"/>
              <a:t>에 관한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차방정식 </a:t>
            </a:r>
            <a:r>
              <a:rPr kumimoji="1" lang="en" altLang="ko-KR" dirty="0"/>
              <a:t>At^2 + </a:t>
            </a:r>
            <a:r>
              <a:rPr kumimoji="1" lang="en" altLang="ko-KR" dirty="0" err="1"/>
              <a:t>Bt</a:t>
            </a:r>
            <a:r>
              <a:rPr kumimoji="1" lang="en" altLang="ko-KR" dirty="0"/>
              <a:t> + C = 0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2</a:t>
            </a:r>
            <a:r>
              <a:rPr kumimoji="1" lang="ko-KR" altLang="en-US" dirty="0"/>
              <a:t>차 방정식의 근을 구하기 위해 판별식 </a:t>
            </a:r>
            <a:r>
              <a:rPr kumimoji="1" lang="en" altLang="ko-KR" dirty="0"/>
              <a:t>D = B^2 - 4AC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고려합니다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D &gt; 0</a:t>
            </a:r>
            <a:r>
              <a:rPr kumimoji="1" lang="ko-KR" altLang="en-US" dirty="0"/>
              <a:t>일 때는 </a:t>
            </a:r>
            <a:r>
              <a:rPr kumimoji="1" lang="en" altLang="ko-KR" dirty="0"/>
              <a:t>root t</a:t>
            </a:r>
            <a:r>
              <a:rPr kumimoji="1" lang="ko-KR" altLang="en-US" dirty="0"/>
              <a:t>가 두개 나옵니다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D = 0</a:t>
            </a:r>
            <a:r>
              <a:rPr kumimoji="1" lang="ko-KR" altLang="en-US" dirty="0"/>
              <a:t>일 때는 </a:t>
            </a:r>
            <a:r>
              <a:rPr kumimoji="1" lang="en" altLang="ko-KR" dirty="0"/>
              <a:t>t</a:t>
            </a:r>
            <a:r>
              <a:rPr kumimoji="1" lang="ko-KR" altLang="en-US" dirty="0"/>
              <a:t>가 하나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D &lt; 0</a:t>
            </a:r>
            <a:r>
              <a:rPr kumimoji="1" lang="ko-KR" altLang="en-US" dirty="0"/>
              <a:t>일 때는 </a:t>
            </a:r>
            <a:r>
              <a:rPr kumimoji="1" lang="en" altLang="ko-KR" dirty="0"/>
              <a:t>real root</a:t>
            </a:r>
            <a:r>
              <a:rPr kumimoji="1" lang="ko-KR" altLang="en-US" dirty="0"/>
              <a:t>가 없습니다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77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그러나 실근이 존재하는 두가지 </a:t>
            </a:r>
            <a:r>
              <a:rPr kumimoji="1" lang="en" altLang="ko-KR" dirty="0"/>
              <a:t>case</a:t>
            </a:r>
            <a:r>
              <a:rPr kumimoji="1" lang="ko-KR" altLang="en-US" dirty="0"/>
              <a:t>들에 대해서도 근인 </a:t>
            </a:r>
            <a:r>
              <a:rPr kumimoji="1" lang="en" altLang="ko-KR" dirty="0"/>
              <a:t>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계산한 후 이것이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사이에 있는지 확인해야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경우는 선분이 원 위에 걸치면서 </a:t>
            </a:r>
            <a:r>
              <a:rPr kumimoji="1" lang="en" altLang="ko-KR" dirty="0"/>
              <a:t>D &gt; 0 </a:t>
            </a:r>
            <a:r>
              <a:rPr kumimoji="1" lang="ko-KR" altLang="en-US" dirty="0"/>
              <a:t>이고 두 개의 근이 있으며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두개의 </a:t>
            </a:r>
            <a:r>
              <a:rPr kumimoji="1" lang="en" altLang="ko-KR" dirty="0"/>
              <a:t>t</a:t>
            </a:r>
            <a:r>
              <a:rPr kumimoji="1" lang="ko-KR" altLang="en-US" dirty="0"/>
              <a:t>가 모두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사이에 있는 경우입니다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경우는 </a:t>
            </a:r>
            <a:r>
              <a:rPr kumimoji="1" lang="en" altLang="ko-KR" dirty="0"/>
              <a:t>D &gt; 0 </a:t>
            </a:r>
            <a:r>
              <a:rPr kumimoji="1" lang="ko-KR" altLang="en-US" dirty="0"/>
              <a:t>이면서 두 개의 </a:t>
            </a:r>
            <a:r>
              <a:rPr kumimoji="1" lang="en" altLang="ko-KR" dirty="0"/>
              <a:t>t</a:t>
            </a:r>
            <a:r>
              <a:rPr kumimoji="1" lang="ko-KR" altLang="en-US" dirty="0"/>
              <a:t>가 계산되긴 하지만 선분이 짧아서 하나의 근은 유효하지 않은 경우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하나의 </a:t>
            </a:r>
            <a:r>
              <a:rPr kumimoji="1" lang="en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사이에 있지 않습니다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경우는 역시 </a:t>
            </a:r>
            <a:r>
              <a:rPr kumimoji="1" lang="en" altLang="ko-KR" dirty="0"/>
              <a:t>D &gt; 0 </a:t>
            </a:r>
            <a:r>
              <a:rPr kumimoji="1" lang="ko-KR" altLang="en-US" dirty="0"/>
              <a:t>이고 두개의 </a:t>
            </a:r>
            <a:r>
              <a:rPr kumimoji="1" lang="en" altLang="ko-KR" dirty="0"/>
              <a:t>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수 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 개 모두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사이에 있지 않은 경우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유효한 </a:t>
            </a:r>
            <a:r>
              <a:rPr kumimoji="1" lang="en" altLang="ko-KR" dirty="0"/>
              <a:t>t</a:t>
            </a:r>
            <a:r>
              <a:rPr kumimoji="1" lang="ko-KR" altLang="en-US" dirty="0"/>
              <a:t>만을 </a:t>
            </a:r>
            <a:r>
              <a:rPr kumimoji="1" lang="en" altLang="ko-KR" dirty="0"/>
              <a:t>line equation L(t)</a:t>
            </a:r>
            <a:r>
              <a:rPr kumimoji="1" lang="ko-KR" altLang="en-US" dirty="0"/>
              <a:t>에 대입하면 유효한 교차점을 구할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296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이번에는 </a:t>
            </a:r>
            <a:r>
              <a:rPr kumimoji="1" lang="en-US" altLang="ko-KR" dirty="0"/>
              <a:t>3</a:t>
            </a:r>
            <a:r>
              <a:rPr kumimoji="1" lang="en" altLang="ko-KR" dirty="0"/>
              <a:t>D</a:t>
            </a:r>
            <a:r>
              <a:rPr kumimoji="1" lang="ko-KR" altLang="en-US" dirty="0"/>
              <a:t>의 </a:t>
            </a:r>
            <a:r>
              <a:rPr kumimoji="1" lang="en" altLang="ko-KR" dirty="0"/>
              <a:t>line</a:t>
            </a:r>
            <a:r>
              <a:rPr kumimoji="1" lang="ko-KR" altLang="en-US" dirty="0"/>
              <a:t>에 대해 알아보겠습니다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차원의 두 점 </a:t>
            </a:r>
            <a:r>
              <a:rPr kumimoji="1" lang="en" altLang="ko-KR" dirty="0"/>
              <a:t>p1</a:t>
            </a:r>
            <a:r>
              <a:rPr kumimoji="1" lang="ko-KR" altLang="en-US" dirty="0"/>
              <a:t>과 </a:t>
            </a:r>
            <a:r>
              <a:rPr kumimoji="1" lang="en" altLang="ko-KR" dirty="0"/>
              <a:t>p2</a:t>
            </a:r>
            <a:r>
              <a:rPr kumimoji="1" lang="ko-KR" altLang="en-US" dirty="0"/>
              <a:t>가 주어진 경우입니다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Parametric line C(t)</a:t>
            </a:r>
            <a:r>
              <a:rPr kumimoji="1" lang="ko-KR" altLang="en-US" dirty="0"/>
              <a:t>는 </a:t>
            </a:r>
            <a:r>
              <a:rPr kumimoji="1" lang="en" altLang="ko-KR" dirty="0"/>
              <a:t>component x(t), y(t), z(t)</a:t>
            </a:r>
            <a:r>
              <a:rPr kumimoji="1" lang="ko-KR" altLang="en-US" dirty="0"/>
              <a:t>로 표현되는데요</a:t>
            </a:r>
            <a:r>
              <a:rPr kumimoji="1" lang="en-US" altLang="ko-KR" dirty="0"/>
              <a:t>. </a:t>
            </a:r>
            <a:r>
              <a:rPr kumimoji="1" lang="en" altLang="ko-KR" dirty="0"/>
              <a:t>x(t), y(t), z(t)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</a:t>
            </a:r>
            <a:r>
              <a:rPr kumimoji="1" lang="en" altLang="ko-KR" dirty="0"/>
              <a:t>D line </a:t>
            </a:r>
            <a:r>
              <a:rPr kumimoji="1" lang="ko-KR" altLang="en-US" dirty="0"/>
              <a:t>의 표현과 동일하게 이렇게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각각 대입해 보면 두 점 </a:t>
            </a:r>
            <a:r>
              <a:rPr kumimoji="1" lang="en" altLang="ko-KR" dirty="0"/>
              <a:t>C(0)</a:t>
            </a:r>
            <a:r>
              <a:rPr kumimoji="1" lang="ko-KR" altLang="en-US" dirty="0"/>
              <a:t>와 </a:t>
            </a:r>
            <a:r>
              <a:rPr kumimoji="1" lang="en" altLang="ko-KR" dirty="0"/>
              <a:t>C(1)</a:t>
            </a:r>
            <a:r>
              <a:rPr kumimoji="1" lang="ko-KR" altLang="en-US" dirty="0"/>
              <a:t>이 구해짐을 알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33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3D line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point-vector form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와 마찬가지로 </a:t>
            </a:r>
            <a:r>
              <a:rPr kumimoji="1" lang="en-US" altLang="ko-KR" dirty="0"/>
              <a:t>C(t)</a:t>
            </a:r>
            <a:r>
              <a:rPr kumimoji="1" lang="ko-KR" altLang="en-US" dirty="0"/>
              <a:t>는 한점 </a:t>
            </a:r>
            <a:r>
              <a:rPr kumimoji="1" lang="en-US" altLang="ko-KR" dirty="0"/>
              <a:t>p1</a:t>
            </a:r>
            <a:r>
              <a:rPr kumimoji="1" lang="ko-KR" altLang="en-US" dirty="0"/>
              <a:t>과 방향벡터 </a:t>
            </a:r>
            <a:r>
              <a:rPr kumimoji="1" lang="en-US" altLang="ko-KR" dirty="0"/>
              <a:t>v</a:t>
            </a:r>
            <a:r>
              <a:rPr kumimoji="1" lang="ko-KR" altLang="en-US" dirty="0"/>
              <a:t>를 사용하여 </a:t>
            </a:r>
            <a:r>
              <a:rPr kumimoji="1" lang="en-US" altLang="ko-KR" dirty="0"/>
              <a:t>p1 + </a:t>
            </a:r>
            <a:r>
              <a:rPr kumimoji="1" lang="en-US" altLang="ko-KR" dirty="0" err="1"/>
              <a:t>vt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63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3D line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implicit form</a:t>
            </a:r>
            <a:r>
              <a:rPr kumimoji="1" lang="ko-KR" altLang="en-US" dirty="0"/>
              <a:t>으로 나타낼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하나의 방정식만을 사용하는 것은 불가능합니다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 에서와 같이 두개의 방정식으로 나타내어야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앞쪽의 것은 </a:t>
            </a:r>
            <a:r>
              <a:rPr kumimoji="1" lang="en-US" altLang="ko-KR" dirty="0"/>
              <a:t>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y</a:t>
            </a:r>
            <a:r>
              <a:rPr kumimoji="1" lang="ko-KR" altLang="en-US" dirty="0"/>
              <a:t>에 대한 방정식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뒤의 것은 </a:t>
            </a:r>
            <a:r>
              <a:rPr kumimoji="1" lang="en-US" altLang="ko-KR" dirty="0"/>
              <a:t>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관한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16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plane</a:t>
            </a:r>
            <a:r>
              <a:rPr kumimoji="1" lang="ko-KR" altLang="en-US" dirty="0"/>
              <a:t>과 </a:t>
            </a:r>
            <a:r>
              <a:rPr kumimoji="1" lang="en" altLang="ko-KR" dirty="0"/>
              <a:t>plane patch</a:t>
            </a:r>
            <a:r>
              <a:rPr kumimoji="1" lang="ko-KR" altLang="en-US" dirty="0"/>
              <a:t>에 대하여 알아보도록 합시다</a:t>
            </a:r>
            <a:r>
              <a:rPr kumimoji="1" lang="en-US" altLang="ko-KR" dirty="0"/>
              <a:t>. </a:t>
            </a:r>
            <a:r>
              <a:rPr kumimoji="1" lang="en" altLang="ko-KR" dirty="0"/>
              <a:t>plane</a:t>
            </a:r>
            <a:r>
              <a:rPr kumimoji="1" lang="ko-KR" altLang="en-US" dirty="0"/>
              <a:t>과 </a:t>
            </a:r>
            <a:r>
              <a:rPr kumimoji="1" lang="en" altLang="ko-KR" dirty="0"/>
              <a:t>plane patch</a:t>
            </a:r>
            <a:r>
              <a:rPr kumimoji="1" lang="ko-KR" altLang="en-US" dirty="0"/>
              <a:t>는 구분을 해 주어야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plane</a:t>
            </a:r>
            <a:r>
              <a:rPr kumimoji="1" lang="ko-KR" altLang="en-US" dirty="0"/>
              <a:t>은 무한해서 명시적인 범위가 없습니다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plane patch</a:t>
            </a:r>
            <a:r>
              <a:rPr kumimoji="1" lang="ko-KR" altLang="en-US" dirty="0"/>
              <a:t>는 유한한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조각입니다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plane patch</a:t>
            </a:r>
            <a:r>
              <a:rPr kumimoji="1" lang="ko-KR" altLang="en-US" dirty="0"/>
              <a:t>에는 명시적으로 그 범위가 주어집니다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41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f(</a:t>
            </a:r>
            <a:r>
              <a:rPr kumimoji="1" lang="en" altLang="ko-KR" dirty="0" err="1"/>
              <a:t>x,y</a:t>
            </a:r>
            <a:r>
              <a:rPr kumimoji="1" lang="en" altLang="ko-KR" dirty="0"/>
              <a:t>) = Ax + By + </a:t>
            </a:r>
            <a:r>
              <a:rPr kumimoji="1" lang="en" altLang="ko-KR" dirty="0" err="1"/>
              <a:t>Cz</a:t>
            </a:r>
            <a:r>
              <a:rPr kumimoji="1" lang="en" altLang="ko-KR" dirty="0"/>
              <a:t> + D = 0, </a:t>
            </a:r>
            <a:r>
              <a:rPr kumimoji="1" lang="ko-KR" altLang="en-US" dirty="0"/>
              <a:t>이것은 </a:t>
            </a:r>
            <a:r>
              <a:rPr kumimoji="1" lang="en" altLang="ko-KR" dirty="0"/>
              <a:t>Implicit form</a:t>
            </a:r>
            <a:r>
              <a:rPr kumimoji="1" lang="ko-KR" altLang="en-US" dirty="0"/>
              <a:t>의 </a:t>
            </a:r>
            <a:r>
              <a:rPr kumimoji="1" lang="en" altLang="ko-KR" dirty="0"/>
              <a:t>plane equation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여기에서 </a:t>
            </a:r>
            <a:r>
              <a:rPr kumimoji="1" lang="en" altLang="ko-KR" dirty="0"/>
              <a:t>n = (A, B, C) </a:t>
            </a:r>
            <a:r>
              <a:rPr kumimoji="1" lang="ko-KR" altLang="en-US" dirty="0"/>
              <a:t>벡터는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</a:t>
            </a:r>
            <a:r>
              <a:rPr kumimoji="1" lang="en" altLang="ko-KR" dirty="0"/>
              <a:t>normal vector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Plane equation</a:t>
            </a:r>
            <a:r>
              <a:rPr kumimoji="1" lang="ko-KR" altLang="en-US" dirty="0"/>
              <a:t>을 유도해 보도록 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" altLang="ko-KR" dirty="0"/>
              <a:t>normal vector n = (A, B, C)</a:t>
            </a:r>
            <a:r>
              <a:rPr kumimoji="1" lang="ko-KR" altLang="en-US" dirty="0"/>
              <a:t>가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위의 한점 </a:t>
            </a:r>
            <a:r>
              <a:rPr kumimoji="1" lang="en" altLang="ko-KR" dirty="0"/>
              <a:t>p = (x1, y1, z1)</a:t>
            </a:r>
            <a:r>
              <a:rPr kumimoji="1" lang="ko-KR" altLang="en-US" dirty="0"/>
              <a:t>이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때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은 </a:t>
            </a:r>
            <a:r>
              <a:rPr kumimoji="1" lang="en" altLang="ko-KR" dirty="0"/>
              <a:t>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(</a:t>
            </a:r>
            <a:r>
              <a:rPr kumimoji="1" lang="en" altLang="ko-KR" dirty="0"/>
              <a:t>r - p) </a:t>
            </a:r>
            <a:r>
              <a:rPr kumimoji="1" lang="ko-KR" altLang="en-US" dirty="0"/>
              <a:t>벡터가 수직인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모든 점  </a:t>
            </a:r>
            <a:r>
              <a:rPr kumimoji="1" lang="en" altLang="ko-KR" dirty="0"/>
              <a:t>r = (x, y, z) </a:t>
            </a:r>
            <a:r>
              <a:rPr kumimoji="1" lang="ko-KR" altLang="en-US" dirty="0"/>
              <a:t>의 집합입니다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따라서</a:t>
            </a:r>
            <a:r>
              <a:rPr kumimoji="1" lang="en-US" altLang="ko-KR" dirty="0"/>
              <a:t>, </a:t>
            </a:r>
            <a:r>
              <a:rPr kumimoji="1" lang="en" altLang="ko-KR" dirty="0"/>
              <a:t>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(</a:t>
            </a:r>
            <a:r>
              <a:rPr kumimoji="1" lang="en" altLang="ko-KR" dirty="0"/>
              <a:t>r-p) </a:t>
            </a:r>
            <a:r>
              <a:rPr kumimoji="1" lang="ko-KR" altLang="en-US" dirty="0"/>
              <a:t>의 </a:t>
            </a:r>
            <a:r>
              <a:rPr kumimoji="1" lang="en" altLang="ko-KR" dirty="0"/>
              <a:t>dot product</a:t>
            </a:r>
            <a:r>
              <a:rPr kumimoji="1" lang="ko-KR" altLang="en-US" dirty="0"/>
              <a:t>는 </a:t>
            </a:r>
            <a:r>
              <a:rPr kumimoji="1" lang="en" altLang="ko-KR" dirty="0"/>
              <a:t>zero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식을 풀어서 다시 정리하면 </a:t>
            </a:r>
            <a:r>
              <a:rPr kumimoji="1" lang="en" altLang="ko-KR" dirty="0"/>
              <a:t>Ax + By + </a:t>
            </a:r>
            <a:r>
              <a:rPr kumimoji="1" lang="en" altLang="ko-KR" dirty="0" err="1"/>
              <a:t>Cz</a:t>
            </a:r>
            <a:r>
              <a:rPr kumimoji="1" lang="en" altLang="ko-KR" dirty="0"/>
              <a:t> + D = 0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</a:t>
            </a:r>
            <a:r>
              <a:rPr kumimoji="1" lang="en-US" altLang="ko-KR" dirty="0"/>
              <a:t>, </a:t>
            </a:r>
            <a:r>
              <a:rPr kumimoji="1" lang="en" altLang="ko-KR" dirty="0"/>
              <a:t>D = - (A, B, C) dot (x1, y1, z1) = -n dot p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7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World </a:t>
            </a:r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r>
              <a:rPr lang="ko-KR" altLang="en-US" dirty="0"/>
              <a:t>은 우리가 그릴 </a:t>
            </a:r>
            <a:r>
              <a:rPr lang="en-US" altLang="ko-KR" dirty="0"/>
              <a:t>CG scene</a:t>
            </a:r>
            <a:r>
              <a:rPr lang="ko-KR" altLang="en-US" dirty="0"/>
              <a:t> 내에 존재하는 유일한 좌표계입니다</a:t>
            </a:r>
            <a:r>
              <a:rPr lang="en-US" altLang="ko-KR" dirty="0"/>
              <a:t>. Object</a:t>
            </a:r>
            <a:r>
              <a:rPr lang="ko-KR" altLang="en-US" dirty="0"/>
              <a:t>가 어떤 </a:t>
            </a:r>
            <a:r>
              <a:rPr lang="en-US" altLang="ko-KR" dirty="0"/>
              <a:t>scene</a:t>
            </a:r>
            <a:r>
              <a:rPr lang="ko-KR" altLang="en-US" dirty="0"/>
              <a:t>에서 표현되려면</a:t>
            </a:r>
            <a:r>
              <a:rPr lang="en-US" altLang="ko-KR" dirty="0"/>
              <a:t>,</a:t>
            </a:r>
            <a:r>
              <a:rPr lang="ko-KR" altLang="en-US" dirty="0"/>
              <a:t> 이 </a:t>
            </a:r>
            <a:r>
              <a:rPr lang="en-US" altLang="ko-KR" dirty="0"/>
              <a:t>world</a:t>
            </a:r>
            <a:r>
              <a:rPr lang="ko-KR" altLang="en-US" dirty="0"/>
              <a:t> 좌표계에 적절히 배치 </a:t>
            </a:r>
            <a:r>
              <a:rPr lang="en-US" altLang="ko-KR" dirty="0"/>
              <a:t>(arrange) </a:t>
            </a:r>
            <a:r>
              <a:rPr lang="ko-KR" altLang="en-US" dirty="0"/>
              <a:t>되어야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Local</a:t>
            </a:r>
            <a:r>
              <a:rPr lang="ko-KR" altLang="en-US" dirty="0"/>
              <a:t> 좌표계는 각 </a:t>
            </a:r>
            <a:r>
              <a:rPr lang="en-US" altLang="ko-KR" dirty="0"/>
              <a:t>part</a:t>
            </a:r>
            <a:r>
              <a:rPr lang="ko-KR" altLang="en-US" dirty="0"/>
              <a:t>나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modeling(design)</a:t>
            </a:r>
            <a:r>
              <a:rPr lang="ko-KR" altLang="en-US" dirty="0"/>
              <a:t>할 때 주로 사용되는 좌표계입니다</a:t>
            </a:r>
            <a:r>
              <a:rPr lang="en-US" altLang="ko-KR" dirty="0"/>
              <a:t>. </a:t>
            </a:r>
            <a:r>
              <a:rPr lang="ko-KR" altLang="en-US" dirty="0"/>
              <a:t>기울어진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modeling</a:t>
            </a:r>
            <a:r>
              <a:rPr lang="ko-KR" altLang="en-US" dirty="0"/>
              <a:t>할 때도</a:t>
            </a:r>
            <a:r>
              <a:rPr lang="en-US" altLang="ko-KR" dirty="0"/>
              <a:t>, </a:t>
            </a:r>
            <a:r>
              <a:rPr lang="ko-KR" altLang="en-US" dirty="0"/>
              <a:t>일반적으로 처음에는 좌표축에 평행하도록</a:t>
            </a:r>
            <a:r>
              <a:rPr lang="en-US" altLang="ko-KR" dirty="0"/>
              <a:t>,</a:t>
            </a:r>
            <a:r>
              <a:rPr lang="ko-KR" altLang="en-US" dirty="0"/>
              <a:t> 또 원점을 중심으로 </a:t>
            </a:r>
            <a:r>
              <a:rPr lang="en-US" altLang="ko-KR" dirty="0"/>
              <a:t>modeling </a:t>
            </a:r>
            <a:r>
              <a:rPr lang="ko-KR" altLang="en-US" dirty="0"/>
              <a:t>하는 것이 일반적입니다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이 경우</a:t>
            </a:r>
            <a:r>
              <a:rPr lang="en-US" altLang="ko-KR" dirty="0"/>
              <a:t>, </a:t>
            </a:r>
            <a:r>
              <a:rPr lang="ko-KR" altLang="en-US" dirty="0"/>
              <a:t>그림에서 빨간색</a:t>
            </a:r>
            <a:r>
              <a:rPr lang="en-US" altLang="ko-KR" dirty="0"/>
              <a:t> point</a:t>
            </a:r>
            <a:r>
              <a:rPr lang="ko-KR" altLang="en-US" dirty="0"/>
              <a:t>의 </a:t>
            </a:r>
            <a:r>
              <a:rPr lang="en-US" altLang="ko-KR" dirty="0"/>
              <a:t>world</a:t>
            </a:r>
            <a:r>
              <a:rPr lang="ko-KR" altLang="en-US" dirty="0"/>
              <a:t> 좌표는 </a:t>
            </a:r>
            <a:r>
              <a:rPr lang="en-US" altLang="ko-KR" dirty="0"/>
              <a:t>(4, 5)</a:t>
            </a:r>
            <a:r>
              <a:rPr lang="ko-KR" altLang="en-US" dirty="0"/>
              <a:t>이지만</a:t>
            </a:r>
            <a:r>
              <a:rPr lang="en-US" altLang="ko-KR" dirty="0"/>
              <a:t>, local</a:t>
            </a:r>
            <a:r>
              <a:rPr lang="ko-KR" altLang="en-US" dirty="0"/>
              <a:t> 좌표는 </a:t>
            </a:r>
            <a:r>
              <a:rPr lang="en-US" altLang="ko-KR" dirty="0"/>
              <a:t>(3, 1)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특히 인체와 같이 관절로 연결된 </a:t>
            </a:r>
            <a:r>
              <a:rPr lang="en-US" altLang="ko-KR" dirty="0"/>
              <a:t>multi-linked body</a:t>
            </a:r>
            <a:r>
              <a:rPr lang="ko-KR" altLang="en-US" dirty="0"/>
              <a:t>를 </a:t>
            </a:r>
            <a:r>
              <a:rPr lang="en-US" altLang="ko-KR" dirty="0"/>
              <a:t>animation</a:t>
            </a:r>
            <a:r>
              <a:rPr lang="ko-KR" altLang="en-US" dirty="0"/>
              <a:t>할 때</a:t>
            </a:r>
            <a:r>
              <a:rPr lang="en-US" altLang="ko-KR" dirty="0"/>
              <a:t>, local</a:t>
            </a:r>
            <a:r>
              <a:rPr lang="ko-KR" altLang="en-US" dirty="0"/>
              <a:t> 좌표계가 중요한 역할을 합니다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이 그림의 예에서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object</a:t>
            </a:r>
            <a:r>
              <a:rPr lang="ko-KR" altLang="en-US" dirty="0"/>
              <a:t>를 원점을 중심으로 </a:t>
            </a:r>
            <a:r>
              <a:rPr lang="en-US" altLang="ko-KR" dirty="0"/>
              <a:t>local </a:t>
            </a:r>
            <a:r>
              <a:rPr lang="ko-KR" altLang="en-US" dirty="0"/>
              <a:t>좌표계에서 회전</a:t>
            </a:r>
            <a:r>
              <a:rPr lang="en-US" altLang="ko-KR" dirty="0"/>
              <a:t> (rotation) </a:t>
            </a:r>
            <a:r>
              <a:rPr lang="ko-KR" altLang="en-US" dirty="0"/>
              <a:t>하고 이동</a:t>
            </a:r>
            <a:r>
              <a:rPr lang="en-US" altLang="ko-KR" dirty="0"/>
              <a:t> (translation) </a:t>
            </a:r>
            <a:r>
              <a:rPr lang="ko-KR" altLang="en-US" dirty="0"/>
              <a:t>하여 </a:t>
            </a:r>
            <a:r>
              <a:rPr lang="en-US" altLang="ko-KR" dirty="0"/>
              <a:t>world</a:t>
            </a:r>
            <a:r>
              <a:rPr lang="ko-KR" altLang="en-US" dirty="0"/>
              <a:t> 좌표계에 배치했습니다</a:t>
            </a:r>
            <a:r>
              <a:rPr lang="en-US" altLang="ko-KR" dirty="0"/>
              <a:t>.</a:t>
            </a:r>
            <a:r>
              <a:rPr lang="ko-KR" altLang="en-US" dirty="0"/>
              <a:t> 나중에 </a:t>
            </a:r>
            <a:r>
              <a:rPr lang="en-US" altLang="ko-KR" dirty="0"/>
              <a:t>local </a:t>
            </a:r>
            <a:r>
              <a:rPr lang="ko-KR" altLang="en-US" dirty="0"/>
              <a:t>좌표계에서 </a:t>
            </a:r>
            <a:r>
              <a:rPr lang="en-US" altLang="ko-KR" dirty="0"/>
              <a:t>world</a:t>
            </a:r>
            <a:r>
              <a:rPr lang="ko-KR" altLang="en-US" dirty="0"/>
              <a:t> 좌표계로의 </a:t>
            </a:r>
            <a:r>
              <a:rPr lang="en-US" altLang="ko-KR" dirty="0"/>
              <a:t>transformation (</a:t>
            </a:r>
            <a:r>
              <a:rPr lang="ko-KR" altLang="en-US" dirty="0"/>
              <a:t>변환</a:t>
            </a:r>
            <a:r>
              <a:rPr lang="en-US" altLang="ko-KR" dirty="0"/>
              <a:t>)</a:t>
            </a:r>
            <a:r>
              <a:rPr lang="ko-KR" altLang="en-US" dirty="0"/>
              <a:t> 에 대해 공부할 것입니다</a:t>
            </a:r>
            <a:r>
              <a:rPr lang="en-US" altLang="ko-KR" dirty="0"/>
              <a:t>.</a:t>
            </a:r>
          </a:p>
          <a:p>
            <a:pPr marL="0" lvl="0" indent="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None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91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3</a:t>
            </a:r>
            <a:r>
              <a:rPr kumimoji="1" lang="ko-KR" altLang="en-US" dirty="0"/>
              <a:t>차원의 한점 </a:t>
            </a:r>
            <a:r>
              <a:rPr kumimoji="1" lang="en" altLang="ko-KR" dirty="0"/>
              <a:t>P1 </a:t>
            </a:r>
            <a:r>
              <a:rPr kumimoji="1" lang="ko-KR" altLang="en-US" dirty="0"/>
              <a:t>과 하나의 </a:t>
            </a:r>
            <a:r>
              <a:rPr kumimoji="1" lang="en" altLang="ko-KR" dirty="0"/>
              <a:t>plane Ax + By + </a:t>
            </a:r>
            <a:r>
              <a:rPr kumimoji="1" lang="en" altLang="ko-KR" dirty="0" err="1"/>
              <a:t>Cz</a:t>
            </a:r>
            <a:r>
              <a:rPr kumimoji="1" lang="en" altLang="ko-KR" dirty="0"/>
              <a:t> + D = 0 </a:t>
            </a:r>
            <a:r>
              <a:rPr kumimoji="1" lang="ko-KR" altLang="en-US" dirty="0"/>
              <a:t>가 주어졌다고 가정합시다</a:t>
            </a:r>
            <a:r>
              <a:rPr kumimoji="1" lang="en-US" altLang="ko-KR" dirty="0"/>
              <a:t>. </a:t>
            </a:r>
            <a:r>
              <a:rPr kumimoji="1" lang="en" altLang="ko-KR" dirty="0"/>
              <a:t>P1 </a:t>
            </a:r>
            <a:r>
              <a:rPr kumimoji="1" lang="ko-KR" altLang="en-US" dirty="0"/>
              <a:t>이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위에 있는지</a:t>
            </a:r>
            <a:r>
              <a:rPr kumimoji="1" lang="en-US" altLang="ko-KR" dirty="0"/>
              <a:t>,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밖에 있는지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안쪽에 있는지를 판단해 보도록 합시다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P1 </a:t>
            </a:r>
            <a:r>
              <a:rPr kumimoji="1" lang="ko-KR" altLang="en-US" dirty="0"/>
              <a:t>의 좌표 </a:t>
            </a:r>
            <a:r>
              <a:rPr kumimoji="1" lang="en-US" altLang="ko-KR" dirty="0"/>
              <a:t>(</a:t>
            </a:r>
            <a:r>
              <a:rPr kumimoji="1" lang="en" altLang="ko-KR" dirty="0"/>
              <a:t>x1, y1, z1)</a:t>
            </a:r>
            <a:r>
              <a:rPr kumimoji="1" lang="ko-KR" altLang="en-US" dirty="0"/>
              <a:t>을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방정식에 대입해서 </a:t>
            </a:r>
            <a:r>
              <a:rPr kumimoji="1" lang="en" altLang="ko-KR" dirty="0"/>
              <a:t>Ax1 + By1 + Cz1 + D </a:t>
            </a:r>
            <a:r>
              <a:rPr kumimoji="1" lang="ko-KR" altLang="en-US" dirty="0"/>
              <a:t>값을 계산해 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값이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이면 </a:t>
            </a:r>
            <a:r>
              <a:rPr kumimoji="1" lang="en" altLang="ko-KR" dirty="0"/>
              <a:t>P1</a:t>
            </a:r>
            <a:r>
              <a:rPr kumimoji="1" lang="ko-KR" altLang="en-US" dirty="0"/>
              <a:t>은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위에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만일 그 값이 음수이면</a:t>
            </a:r>
            <a:r>
              <a:rPr kumimoji="1" lang="en-US" altLang="ko-KR" dirty="0"/>
              <a:t>, </a:t>
            </a:r>
            <a:r>
              <a:rPr kumimoji="1" lang="en" altLang="ko-KR" dirty="0"/>
              <a:t>P1</a:t>
            </a:r>
            <a:r>
              <a:rPr kumimoji="1" lang="ko-KR" altLang="en-US" dirty="0"/>
              <a:t>은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안쪽에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만일 그 값이 양수이면</a:t>
            </a:r>
            <a:r>
              <a:rPr kumimoji="1" lang="en-US" altLang="ko-KR" dirty="0"/>
              <a:t>, </a:t>
            </a:r>
            <a:r>
              <a:rPr kumimoji="1" lang="en" altLang="ko-KR" dirty="0"/>
              <a:t>P1</a:t>
            </a:r>
            <a:r>
              <a:rPr kumimoji="1" lang="ko-KR" altLang="en-US" dirty="0"/>
              <a:t>은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바깥쪽에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바깥쪽이란</a:t>
            </a:r>
            <a:r>
              <a:rPr kumimoji="1" lang="en-US" altLang="ko-KR" dirty="0"/>
              <a:t>, </a:t>
            </a:r>
            <a:r>
              <a:rPr kumimoji="1" lang="en" altLang="ko-KR" dirty="0"/>
              <a:t>plane normal vector </a:t>
            </a:r>
            <a:r>
              <a:rPr kumimoji="1" lang="ko-KR" altLang="en-US" dirty="0"/>
              <a:t>가 가리키는 방향이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091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세개의 점 </a:t>
            </a:r>
            <a:r>
              <a:rPr kumimoji="1" lang="en" altLang="ko-KR" dirty="0"/>
              <a:t>p1, p2, p3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모두 품고 있는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은 어떻게 구할 수 있을까요</a:t>
            </a:r>
            <a:r>
              <a:rPr kumimoji="1" lang="en-US" altLang="ko-KR" dirty="0"/>
              <a:t>?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" altLang="ko-KR" dirty="0"/>
              <a:t>p1</a:t>
            </a:r>
            <a:r>
              <a:rPr kumimoji="1" lang="ko-KR" altLang="en-US" dirty="0"/>
              <a:t>에서 출발하는 두 벡터 </a:t>
            </a:r>
            <a:r>
              <a:rPr kumimoji="1" lang="en-US" altLang="ko-KR" dirty="0"/>
              <a:t>(</a:t>
            </a:r>
            <a:r>
              <a:rPr kumimoji="1" lang="en" altLang="ko-KR" dirty="0"/>
              <a:t>p2 - p1)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(</a:t>
            </a:r>
            <a:r>
              <a:rPr kumimoji="1" lang="en" altLang="ko-KR" dirty="0"/>
              <a:t>p3 - p1)</a:t>
            </a:r>
            <a:r>
              <a:rPr kumimoji="1" lang="ko-KR" altLang="en-US" dirty="0"/>
              <a:t>을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normal vector</a:t>
            </a:r>
            <a:r>
              <a:rPr kumimoji="1" lang="ko-KR" altLang="en-US" dirty="0"/>
              <a:t>는 이 두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에 모두 수직이어야 하므로 두 벡터의 </a:t>
            </a:r>
            <a:r>
              <a:rPr kumimoji="1" lang="en" altLang="ko-KR" dirty="0"/>
              <a:t>cross product</a:t>
            </a:r>
            <a:r>
              <a:rPr kumimoji="1" lang="ko-KR" altLang="en-US" dirty="0"/>
              <a:t>로 구할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여기에서 두 </a:t>
            </a:r>
            <a:r>
              <a:rPr kumimoji="1" lang="en" altLang="ko-KR" dirty="0"/>
              <a:t>vector (p2 - p1), (p3 - p1)</a:t>
            </a:r>
            <a:r>
              <a:rPr kumimoji="1" lang="ko-KR" altLang="en-US" dirty="0"/>
              <a:t>와  </a:t>
            </a:r>
            <a:r>
              <a:rPr kumimoji="1" lang="en" altLang="ko-KR" dirty="0"/>
              <a:t>normal vector</a:t>
            </a:r>
            <a:r>
              <a:rPr kumimoji="1" lang="ko-KR" altLang="en-US" dirty="0"/>
              <a:t>가 차례로 </a:t>
            </a:r>
            <a:r>
              <a:rPr kumimoji="1" lang="en" altLang="ko-KR" dirty="0"/>
              <a:t>x, y, z </a:t>
            </a:r>
            <a:r>
              <a:rPr kumimoji="1" lang="ko-KR" altLang="en-US" dirty="0"/>
              <a:t>방향을 이루는 오른손 좌표계를 나타낸다는 사실을 우리는 기억하고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Normal vector</a:t>
            </a:r>
            <a:r>
              <a:rPr kumimoji="1" lang="ko-KR" altLang="en-US" dirty="0"/>
              <a:t>와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위의 한 점이 있으니</a:t>
            </a:r>
            <a:r>
              <a:rPr kumimoji="1" lang="en-US" altLang="ko-KR" dirty="0"/>
              <a:t>,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</a:t>
            </a:r>
            <a:r>
              <a:rPr kumimoji="1" lang="en" altLang="ko-KR" dirty="0"/>
              <a:t>implicit equation</a:t>
            </a:r>
            <a:r>
              <a:rPr kumimoji="1" lang="ko-KR" altLang="en-US" dirty="0"/>
              <a:t>은 방금 전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에서처럼 구할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73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이번에는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</a:t>
            </a:r>
            <a:r>
              <a:rPr kumimoji="1" lang="en" altLang="ko-KR" dirty="0"/>
              <a:t>parametric form</a:t>
            </a:r>
            <a:r>
              <a:rPr kumimoji="1" lang="ko-KR" altLang="en-US" dirty="0"/>
              <a:t>을 보도록 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plane r</a:t>
            </a:r>
            <a:r>
              <a:rPr kumimoji="1" lang="ko-KR" altLang="en-US" dirty="0"/>
              <a:t>은 </a:t>
            </a:r>
            <a:r>
              <a:rPr kumimoji="1" lang="en" altLang="ko-KR" dirty="0"/>
              <a:t>p + </a:t>
            </a:r>
            <a:r>
              <a:rPr kumimoji="1" lang="en" altLang="ko-KR" dirty="0" err="1"/>
              <a:t>sv</a:t>
            </a:r>
            <a:r>
              <a:rPr kumimoji="1" lang="en" altLang="ko-KR" dirty="0"/>
              <a:t> + </a:t>
            </a:r>
            <a:r>
              <a:rPr kumimoji="1" lang="en" altLang="ko-KR" dirty="0" err="1"/>
              <a:t>tw</a:t>
            </a:r>
            <a:r>
              <a:rPr kumimoji="1" lang="en" altLang="ko-KR" dirty="0"/>
              <a:t> 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" altLang="ko-KR" dirty="0"/>
              <a:t>s</a:t>
            </a:r>
            <a:r>
              <a:rPr kumimoji="1" lang="ko-KR" altLang="en-US" dirty="0"/>
              <a:t>와 </a:t>
            </a:r>
            <a:r>
              <a:rPr kumimoji="1" lang="en" altLang="ko-KR" dirty="0"/>
              <a:t>t</a:t>
            </a:r>
            <a:r>
              <a:rPr kumimoji="1" lang="ko-KR" altLang="en-US" dirty="0"/>
              <a:t>는 무한 구간인 </a:t>
            </a:r>
            <a:r>
              <a:rPr kumimoji="1" lang="en" altLang="ko-KR" dirty="0" err="1"/>
              <a:t>pameter</a:t>
            </a:r>
            <a:r>
              <a:rPr kumimoji="1" lang="ko-KR" altLang="en-US" dirty="0"/>
              <a:t>들입니다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</a:t>
            </a:r>
            <a:r>
              <a:rPr kumimoji="1" lang="ko-KR" altLang="en-US" dirty="0"/>
              <a:t>는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위의 임의의 한 점입니다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v</a:t>
            </a:r>
            <a:r>
              <a:rPr kumimoji="1" lang="ko-KR" altLang="en-US" dirty="0"/>
              <a:t>와 </a:t>
            </a:r>
            <a:r>
              <a:rPr kumimoji="1" lang="en" altLang="ko-KR" dirty="0"/>
              <a:t>w</a:t>
            </a:r>
            <a:r>
              <a:rPr kumimoji="1" lang="ko-KR" altLang="en-US" dirty="0"/>
              <a:t>는 </a:t>
            </a:r>
            <a:r>
              <a:rPr kumimoji="1" lang="en" altLang="ko-KR" dirty="0"/>
              <a:t>p</a:t>
            </a:r>
            <a:r>
              <a:rPr kumimoji="1" lang="ko-KR" altLang="en-US" dirty="0"/>
              <a:t>에서 시작되는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로서 서로 다른 방향을 가리키고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v</a:t>
            </a:r>
            <a:r>
              <a:rPr kumimoji="1" lang="ko-KR" altLang="en-US" dirty="0"/>
              <a:t>와 </a:t>
            </a:r>
            <a:r>
              <a:rPr kumimoji="1" lang="en" altLang="ko-KR" dirty="0"/>
              <a:t>w</a:t>
            </a:r>
            <a:r>
              <a:rPr kumimoji="1" lang="ko-KR" altLang="en-US" dirty="0"/>
              <a:t>는 반드시 수직일 필요는 없습니다만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서로 평행이면 안됩니다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v</a:t>
            </a:r>
            <a:r>
              <a:rPr kumimoji="1" lang="ko-KR" altLang="en-US" dirty="0"/>
              <a:t>와 </a:t>
            </a:r>
            <a:r>
              <a:rPr kumimoji="1" lang="en" altLang="ko-KR" dirty="0"/>
              <a:t>w</a:t>
            </a:r>
            <a:r>
              <a:rPr kumimoji="1" lang="ko-KR" altLang="en-US" dirty="0"/>
              <a:t>는 선형 독립인 두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이어야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301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중심이 </a:t>
            </a:r>
            <a:r>
              <a:rPr kumimoji="1" lang="en-US" altLang="ko-KR" dirty="0"/>
              <a:t>(</a:t>
            </a:r>
            <a:r>
              <a:rPr kumimoji="1" lang="en" altLang="ko-KR" dirty="0"/>
              <a:t>xc, </a:t>
            </a:r>
            <a:r>
              <a:rPr kumimoji="1" lang="en" altLang="ko-KR" dirty="0" err="1"/>
              <a:t>yc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zc</a:t>
            </a:r>
            <a:r>
              <a:rPr kumimoji="1" lang="en" altLang="ko-KR" dirty="0"/>
              <a:t>) </a:t>
            </a:r>
            <a:r>
              <a:rPr kumimoji="1" lang="ko-KR" altLang="en-US" dirty="0"/>
              <a:t>에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반지름이 </a:t>
            </a:r>
            <a:r>
              <a:rPr kumimoji="1" lang="en" altLang="ko-KR" dirty="0"/>
              <a:t>R</a:t>
            </a:r>
            <a:r>
              <a:rPr kumimoji="1" lang="ko-KR" altLang="en-US" dirty="0"/>
              <a:t>인 구의 </a:t>
            </a:r>
            <a:r>
              <a:rPr kumimoji="1" lang="en" altLang="ko-KR" dirty="0"/>
              <a:t>implicit form f(</a:t>
            </a:r>
            <a:r>
              <a:rPr kumimoji="1" lang="en" altLang="ko-KR" dirty="0" err="1"/>
              <a:t>x,y,z</a:t>
            </a:r>
            <a:r>
              <a:rPr kumimoji="1" lang="en" altLang="ko-KR" dirty="0"/>
              <a:t>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</a:t>
            </a:r>
            <a:r>
              <a:rPr kumimoji="1" lang="en" altLang="ko-KR" dirty="0"/>
              <a:t>x-xc)^2 + (y-</a:t>
            </a:r>
            <a:r>
              <a:rPr kumimoji="1" lang="en" altLang="ko-KR" dirty="0" err="1"/>
              <a:t>yc</a:t>
            </a:r>
            <a:r>
              <a:rPr kumimoji="1" lang="en" altLang="ko-KR" dirty="0"/>
              <a:t>)^2 + (z-</a:t>
            </a:r>
            <a:r>
              <a:rPr kumimoji="1" lang="en" altLang="ko-KR" dirty="0" err="1"/>
              <a:t>zc</a:t>
            </a:r>
            <a:r>
              <a:rPr kumimoji="1" lang="en" altLang="ko-KR" dirty="0"/>
              <a:t>)^2 - R^2 = 0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구와 </a:t>
            </a:r>
            <a:r>
              <a:rPr kumimoji="1" lang="en" altLang="ko-KR" dirty="0"/>
              <a:t>line C(t)</a:t>
            </a:r>
            <a:r>
              <a:rPr kumimoji="1" lang="ko-KR" altLang="en-US" dirty="0"/>
              <a:t>의 </a:t>
            </a:r>
            <a:r>
              <a:rPr kumimoji="1" lang="en" altLang="ko-KR" dirty="0"/>
              <a:t>intersection</a:t>
            </a:r>
            <a:r>
              <a:rPr kumimoji="1" lang="ko-KR" altLang="en-US" dirty="0"/>
              <a:t>을 구해보도록 하죠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앞서 이야기 했듯이 </a:t>
            </a:r>
            <a:r>
              <a:rPr kumimoji="1" lang="en" altLang="ko-KR" dirty="0"/>
              <a:t>sphere</a:t>
            </a:r>
            <a:r>
              <a:rPr kumimoji="1" lang="ko-KR" altLang="en-US" dirty="0"/>
              <a:t>는 </a:t>
            </a:r>
            <a:r>
              <a:rPr kumimoji="1" lang="en" altLang="ko-KR" dirty="0"/>
              <a:t>implicit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l</a:t>
            </a:r>
            <a:r>
              <a:rPr kumimoji="1" lang="en" altLang="ko-KR" dirty="0" err="1"/>
              <a:t>ine</a:t>
            </a:r>
            <a:r>
              <a:rPr kumimoji="1" lang="ko-KR" altLang="en-US" dirty="0"/>
              <a:t>은 </a:t>
            </a:r>
            <a:r>
              <a:rPr kumimoji="1" lang="en" altLang="ko-KR" dirty="0"/>
              <a:t>parametric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나타내었습니다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하는 것이 </a:t>
            </a:r>
            <a:r>
              <a:rPr kumimoji="1" lang="en" altLang="ko-KR" dirty="0"/>
              <a:t>intersection</a:t>
            </a:r>
            <a:r>
              <a:rPr kumimoji="1" lang="ko-KR" altLang="en-US" dirty="0"/>
              <a:t>을 구하는 데는 좋습니다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f(</a:t>
            </a:r>
            <a:r>
              <a:rPr kumimoji="1" lang="en" altLang="ko-KR" dirty="0" err="1"/>
              <a:t>x,y,z</a:t>
            </a:r>
            <a:r>
              <a:rPr kumimoji="1" lang="en" altLang="ko-KR" dirty="0"/>
              <a:t>)</a:t>
            </a:r>
            <a:r>
              <a:rPr kumimoji="1" lang="ko-KR" altLang="en-US" dirty="0"/>
              <a:t>의 </a:t>
            </a:r>
            <a:r>
              <a:rPr kumimoji="1" lang="en" altLang="ko-KR" dirty="0"/>
              <a:t>x, y, z</a:t>
            </a:r>
            <a:r>
              <a:rPr kumimoji="1" lang="ko-KR" altLang="en-US" dirty="0"/>
              <a:t>에 </a:t>
            </a:r>
            <a:r>
              <a:rPr kumimoji="1" lang="en" altLang="ko-KR" dirty="0"/>
              <a:t>line</a:t>
            </a:r>
            <a:r>
              <a:rPr kumimoji="1" lang="ko-KR" altLang="en-US" dirty="0"/>
              <a:t>의 </a:t>
            </a:r>
            <a:r>
              <a:rPr kumimoji="1" lang="en" altLang="ko-KR" dirty="0"/>
              <a:t>x(t), y(t), z(t)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삽입하였습니다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방정식은 </a:t>
            </a:r>
            <a:r>
              <a:rPr kumimoji="1" lang="en" altLang="ko-KR" dirty="0"/>
              <a:t>t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방정식이 되겠죠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따라서 </a:t>
            </a:r>
            <a:r>
              <a:rPr kumimoji="1" lang="en-US" altLang="ko-KR" dirty="0"/>
              <a:t>0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1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근을 가집니다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그림으로 그려보면 이와 같습니다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line-circle intersection</a:t>
            </a:r>
            <a:r>
              <a:rPr kumimoji="1" lang="ko-KR" altLang="en-US" dirty="0"/>
              <a:t>의 경우와 매우 비슷합니다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3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방향과 크기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(magnitude)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가지고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가는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P2 - P1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구할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벡터는 방향과 크기는 있지만 고정된 위치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(position)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없습니다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 </a:t>
            </a:r>
          </a:p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따라서 그림에서의 이 세개의 벡터들은 모두 동일한 벡터입니다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반면에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Scalar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하나의 컴포넌트 만으로 구성된 것으로 방향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(direction)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없고 크기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(magnitude)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만 가지고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예를 들면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235.5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scalar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7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두 벡터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있다고 가정합시다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합과 차는 이렇게 계산하면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두 벡터의 합은 새로운 벡터를 나타내는 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이러한 두 가지 방법으로 그릴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a-b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b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tail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같은 점으로 일치시켰을 경우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b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head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에서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head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가는 벡터입니다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a-b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a+(-b)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같으므로 이와 같이 그릴 수도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두 벡터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a+(-b)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a-b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다른 위치에 있기는 하지만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방향과 크기가 같으므로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정확히 같은 벡터들입니다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23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magnitude (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크기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length, size, norm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같이 불리기도 하는데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꼬리에서 머리까지의 길이를 말하며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각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component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들의 제곱의 합의 제곱근입니다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Normalization (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정규화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란 벡터의 방향을 유지하면서 크기를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만드는 것을 말합니다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벡터의 각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component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그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magnitude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나누어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주면 정규화 할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특히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magnitude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인 벡터를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unit 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 부릅니다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두 벡터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 V.W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두 벡터의 각 컴포넌트의 곱의 합입니다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여기서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두 벡터가 이루고 있는 각을 말하는데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값을 아는 경우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arccos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함수를 이용하여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theta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구할 수 있겠습니다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ot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결과는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scalar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값입니다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그래서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scalar product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또는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inner product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라고도 불립니다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특히 자기자신과의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그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크기의 제곱이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11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어떤 벡터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다른 벡터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위로 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프로젝션할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프로젝션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vector w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구하는 과정을 보도록 하겠습니다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먼저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cosine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정의에 의해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 곱하기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cosine 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나타낼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또한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u,v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정의에 의해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크기는 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u.v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크기로 나눈 것이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따라서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만약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unit 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라면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크기는 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u.v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될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방향은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같고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 크기가 정해졌으니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이와 같이 구할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  <a:p>
            <a:pPr marL="0" lvl="0" indent="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None/>
            </a:pPr>
            <a:endParaRPr lang="en-US" altLang="ko-KR" sz="12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+mn-ea"/>
              <a:cs typeface="맑은 고딕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8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이제 두 벡터 사이의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angle 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간의 관계를 보도록 하겠습니다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정의는 이 식과 같습니다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+mn-ea"/>
              <a:cs typeface="맑은 고딕" panose="020B0503020000020004" pitchFamily="34" charset="-127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ot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값이 양수일 때에는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cosine theta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값이 양수이므로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사이일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angle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예각입니다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음수라는 것은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cosine theta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값이 음수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크기가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도를 넘어서는 둔각일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정확히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인 경우는 두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수직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도라는 뜻입니다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많은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graphics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연산에서 이 관계가 아주 요긴하게 사용될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2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8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3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1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226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5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1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10.png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10" Type="http://schemas.openxmlformats.org/officeDocument/2006/relationships/image" Target="../media/image6.tif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Relationship Id="rId9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.tiff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/>
              <a:t>03 </a:t>
            </a:r>
            <a:r>
              <a:rPr lang="en-US" dirty="0"/>
              <a:t>Geometry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933056"/>
            <a:ext cx="6400800" cy="560572"/>
          </a:xfrm>
        </p:spPr>
        <p:txBody>
          <a:bodyPr/>
          <a:lstStyle/>
          <a:p>
            <a:r>
              <a:rPr lang="en-US" dirty="0"/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54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Normal Vector of a Polygon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2C51A-AAAF-4D2C-9A5D-0F31E2A87553}" type="slidenum">
              <a:rPr lang="ko-KR" altLang="en-US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27448" y="3640147"/>
                <a:ext cx="8487027" cy="232960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ko-KR" sz="2000" dirty="0"/>
                  <a:t>Normal Vector </a:t>
                </a: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𝐍</m:t>
                    </m:r>
                  </m:oMath>
                </a14:m>
                <a:r>
                  <a:rPr lang="en-US" altLang="ko-KR" sz="2000" dirty="0"/>
                  <a:t>: Cross Product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𝐕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𝐕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2000" dirty="0"/>
              </a:p>
              <a:p>
                <a:endParaRPr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>
                          <a:latin typeface="Cambria Math" charset="0"/>
                        </a:rPr>
                        <m:t>𝐍</m:t>
                      </m:r>
                      <m:r>
                        <a:rPr lang="en-US" altLang="ko-KR" sz="2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 ×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  </m:t>
                          </m:r>
                          <m:r>
                            <a:rPr lang="en-US" altLang="ko-KR" sz="2000" b="1"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000" dirty="0"/>
              </a:p>
              <a:p>
                <a:endParaRPr lang="en-US" altLang="ko-KR" sz="2000" dirty="0"/>
              </a:p>
              <a:p>
                <a:r>
                  <a:rPr lang="en-US" altLang="ko-KR" sz="2000" dirty="0"/>
                  <a:t>Right-handed rule: </a:t>
                </a:r>
              </a:p>
              <a:p>
                <a:r>
                  <a:rPr lang="en-US" altLang="ko-KR" sz="2000" dirty="0"/>
                  <a:t>In right-handed coordinate system</a:t>
                </a:r>
                <a:r>
                  <a:rPr lang="en-US" altLang="ko-KR" sz="2000" b="1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dirty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000" b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000" b="1" dirty="0">
                            <a:latin typeface="Cambria Math" charset="0"/>
                          </a:rPr>
                          <m:t>𝐍</m:t>
                        </m:r>
                      </m:e>
                    </m:d>
                  </m:oMath>
                </a14:m>
                <a:r>
                  <a:rPr lang="en-US" altLang="ko-KR" sz="2000" dirty="0"/>
                  <a:t> defines </a:t>
                </a:r>
              </a:p>
              <a:p>
                <a:r>
                  <a:rPr lang="en-US" altLang="ko-KR" sz="2000" dirty="0"/>
                  <a:t>the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right-handed</a:t>
                </a:r>
                <a:r>
                  <a:rPr lang="en-US" altLang="ko-KR" sz="2000" dirty="0"/>
                  <a:t> coordinate system.</a:t>
                </a:r>
                <a:r>
                  <a:rPr lang="ko-KR" alt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3640147"/>
                <a:ext cx="8487027" cy="2329602"/>
              </a:xfrm>
              <a:prstGeom prst="rect">
                <a:avLst/>
              </a:prstGeom>
              <a:blipFill>
                <a:blip r:embed="rId3"/>
                <a:stretch>
                  <a:fillRect l="-747" t="-1087" b="-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평행 사변형[P] 4"/>
          <p:cNvSpPr/>
          <p:nvPr/>
        </p:nvSpPr>
        <p:spPr bwMode="auto">
          <a:xfrm>
            <a:off x="1476067" y="1489589"/>
            <a:ext cx="3568700" cy="2713702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222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2800" b="1">
              <a:latin typeface="굴림" charset="-127"/>
              <a:ea typeface="굴림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 bwMode="auto">
          <a:xfrm flipV="1">
            <a:off x="1635023" y="1378564"/>
            <a:ext cx="12700" cy="1221014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/>
          <p:cNvCxnSpPr/>
          <p:nvPr/>
        </p:nvCxnSpPr>
        <p:spPr bwMode="auto">
          <a:xfrm flipV="1">
            <a:off x="1635023" y="2191364"/>
            <a:ext cx="2692400" cy="403336"/>
          </a:xfrm>
          <a:prstGeom prst="straightConnector1">
            <a:avLst/>
          </a:prstGeom>
          <a:noFill/>
          <a:ln w="44450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348503" y="2747186"/>
                <a:ext cx="6710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dirty="0"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ko-KR" sz="2800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503" y="2747186"/>
                <a:ext cx="67108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2366251" y="1876218"/>
                <a:ext cx="836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  </m:t>
                          </m:r>
                          <m:r>
                            <a:rPr lang="en-US" altLang="ko-KR" sz="2800" b="1"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251" y="1876218"/>
                <a:ext cx="83644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421663" y="915866"/>
                <a:ext cx="5597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dirty="0">
                          <a:latin typeface="Cambria Math" charset="0"/>
                        </a:rPr>
                        <m:t>𝐍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663" y="915866"/>
                <a:ext cx="55976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/>
          <p:cNvCxnSpPr/>
          <p:nvPr/>
        </p:nvCxnSpPr>
        <p:spPr bwMode="auto">
          <a:xfrm>
            <a:off x="1635023" y="2594700"/>
            <a:ext cx="520700" cy="803164"/>
          </a:xfrm>
          <a:prstGeom prst="straightConnector1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580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5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Product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700969" y="5096495"/>
            <a:ext cx="10058400" cy="928306"/>
          </a:xfrm>
        </p:spPr>
        <p:txBody>
          <a:bodyPr/>
          <a:lstStyle/>
          <a:p>
            <a:r>
              <a:rPr lang="en-US" altLang="ko-KR" dirty="0"/>
              <a:t>Result of cross product: </a:t>
            </a:r>
            <a:r>
              <a:rPr lang="en-US" altLang="ko-KR" b="1" dirty="0">
                <a:solidFill>
                  <a:srgbClr val="FF0000"/>
                </a:solidFill>
              </a:rPr>
              <a:t>vector</a:t>
            </a:r>
            <a:r>
              <a:rPr lang="en-US" altLang="ko-KR" b="1" dirty="0"/>
              <a:t> </a:t>
            </a:r>
          </a:p>
          <a:p>
            <a:r>
              <a:rPr lang="en-US" altLang="ko-KR" b="1" dirty="0"/>
              <a:t>Cross Product = Vector Product = Outer Product 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7C46-98B4-4733-AB7A-487F73A1D0F4}" type="slidenum">
              <a:rPr lang="ko-KR" altLang="en-US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2"/>
              <p:cNvSpPr txBox="1"/>
              <p:nvPr/>
            </p:nvSpPr>
            <p:spPr>
              <a:xfrm>
                <a:off x="805008" y="1124744"/>
                <a:ext cx="10789623" cy="3807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.      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charset="0"/>
                </a:endParaRPr>
              </a:p>
              <a:p>
                <a:endParaRPr kumimoji="1" lang="en-US" altLang="ko-KR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 × 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hr-HR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kumimoji="1" lang="en-US" altLang="ko-KR" sz="2800" b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𝐣</m:t>
                                </m:r>
                              </m:e>
                              <m:e>
                                <m:r>
                                  <a:rPr kumimoji="1" lang="en-US" altLang="ko-KR" sz="2800" b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𝐤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8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𝐢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R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sz="28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𝐣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8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br>
                  <a:rPr kumimoji="1"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kumimoji="1" lang="en-US" altLang="ko-KR" sz="2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                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𝐢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𝐣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𝐤</m:t>
                    </m:r>
                  </m:oMath>
                </a14:m>
                <a:r>
                  <a:rPr kumimoji="1"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</a:t>
                </a:r>
              </a:p>
              <a:p>
                <a:br>
                  <a:rPr kumimoji="1"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</a:br>
                <a:r>
                  <a:rPr kumimoji="1"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where  </a:t>
                </a:r>
                <a14:m>
                  <m:oMath xmlns:m="http://schemas.openxmlformats.org/officeDocument/2006/math"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𝐢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1, 0, 0</m:t>
                        </m:r>
                      </m:e>
                    </m:d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       </m:t>
                    </m:r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𝐣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0, 1, 0</m:t>
                        </m:r>
                      </m:e>
                    </m:d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       </m:t>
                    </m:r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𝐤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0, 0, 1</m:t>
                        </m:r>
                      </m:e>
                    </m:d>
                  </m:oMath>
                </a14:m>
                <a:endParaRPr kumimoji="1"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8" y="1124744"/>
                <a:ext cx="10789623" cy="3807324"/>
              </a:xfrm>
              <a:prstGeom prst="rect">
                <a:avLst/>
              </a:prstGeom>
              <a:blipFill>
                <a:blip r:embed="rId3"/>
                <a:stretch>
                  <a:fillRect l="-2000" t="-997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80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76E63-667B-A048-A504-FF886469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Size of Cross Produc</a:t>
            </a:r>
            <a:r>
              <a:rPr lang="en-US" altLang="ko-KR" dirty="0"/>
              <a:t>t Vector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0E3EE5-5694-4C48-B909-24EC150E00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384" y="4005064"/>
                <a:ext cx="10148814" cy="1398494"/>
              </a:xfrm>
            </p:spPr>
            <p:txBody>
              <a:bodyPr/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Size of 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cross product = Area of parallelogram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en-US" altLang="ko-KR" sz="24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</m:d>
                    <m:func>
                      <m:funcPr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4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angle between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kumimoji="1"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are unit vectors,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en-US" altLang="ko-KR" sz="24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altLang="ko-KR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ko-KR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0E3EE5-5694-4C48-B909-24EC150E0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4005064"/>
                <a:ext cx="10148814" cy="1398494"/>
              </a:xfrm>
              <a:blipFill>
                <a:blip r:embed="rId3"/>
                <a:stretch>
                  <a:fillRect l="-875" t="-3604" b="-4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D447AC-1620-8140-81B3-BC120ACE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EFF2DF-E57E-5245-8E44-4EA79F15B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78" y="1267656"/>
            <a:ext cx="3368436" cy="26335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B7ED22-9729-754D-A520-14D98E5B0271}"/>
              </a:ext>
            </a:extLst>
          </p:cNvPr>
          <p:cNvSpPr/>
          <p:nvPr/>
        </p:nvSpPr>
        <p:spPr>
          <a:xfrm>
            <a:off x="4223792" y="3404028"/>
            <a:ext cx="32094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https://en.wikipedia.org/wiki/Cross_product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86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57DB6-EA0C-F5F7-252D-F9D9905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Matrix Representation of Vectors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A6CC2A-1F24-CF32-B9EF-A7791FFD1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Vector</a:t>
                </a:r>
                <a:r>
                  <a:rPr kumimoji="1" lang="ko-KR" altLang="en-US" dirty="0"/>
                  <a:t>를 </a:t>
                </a:r>
                <a:r>
                  <a:rPr kumimoji="1" lang="en-US" altLang="ko-KR" dirty="0"/>
                  <a:t>column vector </a:t>
                </a:r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ko-KR" altLang="en-US" dirty="0"/>
                  <a:t> 또는 </a:t>
                </a:r>
                <a:r>
                  <a:rPr kumimoji="1" lang="en-US" altLang="ko-KR" dirty="0"/>
                  <a:t>row vector </a:t>
                </a:r>
                <a14:m>
                  <m:oMath xmlns:m="http://schemas.openxmlformats.org/officeDocument/2006/math">
                    <m:r>
                      <a:rPr kumimoji="1" lang="en-US" altLang="ko-KR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로 나타낼 수 있으나 보통 </a:t>
                </a:r>
                <a:r>
                  <a:rPr kumimoji="1" lang="en-US" altLang="ko-KR" dirty="0"/>
                  <a:t>column vector </a:t>
                </a:r>
                <a:r>
                  <a:rPr kumimoji="1" lang="ko-KR" altLang="en-US" dirty="0"/>
                  <a:t>표현을 많이 사용함</a:t>
                </a:r>
                <a:endParaRPr kumimoji="1" lang="en-US" altLang="ko-KR" dirty="0"/>
              </a:p>
              <a:p>
                <a:r>
                  <a:rPr kumimoji="1" lang="en-US" altLang="ko-KR" dirty="0"/>
                  <a:t>Matrix </a:t>
                </a:r>
                <a14:m>
                  <m:oMath xmlns:m="http://schemas.openxmlformats.org/officeDocument/2006/math">
                    <m:r>
                      <a:rPr kumimoji="1" lang="en-US" altLang="ko-KR" b="1" i="0" dirty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kumimoji="1" lang="ko-KR" altLang="en-US" dirty="0"/>
                  <a:t>과 </a:t>
                </a:r>
                <a:r>
                  <a:rPr kumimoji="1" lang="en-US" altLang="ko-KR" dirty="0"/>
                  <a:t>vector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ko-KR" altLang="en-US" dirty="0"/>
                  <a:t>의 곱 </a:t>
                </a:r>
                <a:r>
                  <a:rPr kumimoji="1" lang="en-US" altLang="ko-KR" dirty="0"/>
                  <a:t>(product)</a:t>
                </a:r>
                <a:r>
                  <a:rPr kumimoji="1" lang="ko-KR" altLang="en-US" dirty="0"/>
                  <a:t>은 또 다른 </a:t>
                </a:r>
                <a:r>
                  <a:rPr kumimoji="1" lang="en-US" altLang="ko-KR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b="1" i="0" dirty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kumimoji="1" lang="ko-KR" altLang="en-US" dirty="0"/>
                  <a:t>가 됨</a:t>
                </a:r>
                <a:r>
                  <a:rPr kumimoji="1" lang="en-US" altLang="ko-KR" dirty="0"/>
                  <a:t>:</a:t>
                </a:r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𝐌𝐯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kumimoji="1" lang="en-US" altLang="ko-KR" b="1" dirty="0"/>
              </a:p>
              <a:p>
                <a:r>
                  <a:rPr kumimoji="1" lang="en-US" altLang="ko-KR" dirty="0"/>
                  <a:t>Dot product </a:t>
                </a:r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ko-KR" altLang="en-US" dirty="0"/>
                  <a:t> 는 </a:t>
                </a:r>
                <a:r>
                  <a:rPr kumimoji="1" lang="en-US" altLang="ko-KR" dirty="0"/>
                  <a:t>column vector </a:t>
                </a:r>
                <a14:m>
                  <m:oMath xmlns:m="http://schemas.openxmlformats.org/officeDocument/2006/math">
                    <m:r>
                      <a:rPr kumimoji="1" lang="en-US" altLang="ko-KR" b="1" i="0" dirty="0" smtClean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transpose</a:t>
                </a:r>
                <a:r>
                  <a:rPr kumimoji="1" lang="ko-KR" altLang="en-US" dirty="0"/>
                  <a:t>로 </a:t>
                </a:r>
                <a:r>
                  <a:rPr kumimoji="1" lang="en-US" altLang="ko-KR" dirty="0"/>
                  <a:t>row vector</a:t>
                </a:r>
                <a:r>
                  <a:rPr kumimoji="1" lang="ko-KR" altLang="en-US" dirty="0"/>
                  <a:t> 표현임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A6CC2A-1F24-CF32-B9EF-A7791FFD1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AB06D0-7B66-EDA6-51FE-89C7529B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and Line Segment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</a:t>
            </a:r>
          </a:p>
          <a:p>
            <a:pPr lvl="1"/>
            <a:r>
              <a:rPr lang="en-US" altLang="ko-KR" dirty="0"/>
              <a:t>Infinite Line</a:t>
            </a:r>
          </a:p>
          <a:p>
            <a:pPr lvl="1"/>
            <a:r>
              <a:rPr lang="en-US" altLang="ko-KR" dirty="0"/>
              <a:t>No definite starting and ending points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r>
              <a:rPr lang="en-US" altLang="ko-KR" dirty="0"/>
              <a:t>Line Segment </a:t>
            </a:r>
          </a:p>
          <a:p>
            <a:pPr lvl="1"/>
            <a:r>
              <a:rPr lang="en-US" altLang="ko-KR" dirty="0"/>
              <a:t>Finite line segment</a:t>
            </a:r>
          </a:p>
          <a:p>
            <a:pPr lvl="1"/>
            <a:r>
              <a:rPr lang="en-US" altLang="ko-KR" dirty="0"/>
              <a:t>Starting and ending points are explicitly given</a:t>
            </a:r>
          </a:p>
          <a:p>
            <a:endParaRPr lang="en-US" altLang="ko-KR" dirty="0"/>
          </a:p>
          <a:p>
            <a:r>
              <a:rPr lang="en-US" altLang="ko-KR" dirty="0"/>
              <a:t>Ray</a:t>
            </a:r>
          </a:p>
          <a:p>
            <a:pPr lvl="1"/>
            <a:r>
              <a:rPr lang="en-US" altLang="ko-KR" dirty="0"/>
              <a:t>Infinite line from a starting point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E31BE-8512-4094-A9CC-2B886A6B4471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6600056" y="1189185"/>
            <a:ext cx="1071570" cy="910835"/>
          </a:xfrm>
          <a:prstGeom prst="line">
            <a:avLst/>
          </a:prstGeom>
          <a:ln w="34925">
            <a:solidFill>
              <a:schemeClr val="tx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6805199" y="2510528"/>
            <a:ext cx="1071570" cy="818576"/>
          </a:xfrm>
          <a:prstGeom prst="line">
            <a:avLst/>
          </a:prstGeom>
          <a:ln w="34925">
            <a:solidFill>
              <a:schemeClr val="tx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805199" y="3804054"/>
            <a:ext cx="1071570" cy="910835"/>
          </a:xfrm>
          <a:prstGeom prst="line">
            <a:avLst/>
          </a:prstGeom>
          <a:ln w="34925">
            <a:solidFill>
              <a:schemeClr val="tx2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8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Line in Implicit Form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/>
                  <a:t>2D Line in General Implicit Form</a:t>
                </a:r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Two Points Form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5" t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E31BE-8512-4094-A9CC-2B886A6B4471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25602" name="AutoShape 2" descr="http://www.easycalculation.com/analytical/images/two-pts-formula.gif"/>
          <p:cNvSpPr>
            <a:spLocks noChangeAspect="1" noChangeArrowheads="1"/>
          </p:cNvSpPr>
          <p:nvPr/>
        </p:nvSpPr>
        <p:spPr bwMode="auto">
          <a:xfrm>
            <a:off x="4251722" y="748905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296481" y="1714525"/>
                <a:ext cx="47995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) = 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 + 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 + 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 = 0 </m:t>
                      </m:r>
                    </m:oMath>
                  </m:oMathPara>
                </a14:m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81" y="1714525"/>
                <a:ext cx="4799519" cy="461665"/>
              </a:xfrm>
              <a:prstGeom prst="rect">
                <a:avLst/>
              </a:prstGeom>
              <a:blipFill>
                <a:blip r:embed="rId4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그룹 34"/>
          <p:cNvGrpSpPr/>
          <p:nvPr/>
        </p:nvGrpSpPr>
        <p:grpSpPr>
          <a:xfrm>
            <a:off x="7239497" y="3695701"/>
            <a:ext cx="3126734" cy="1382133"/>
            <a:chOff x="5773680" y="2346281"/>
            <a:chExt cx="3126734" cy="1382133"/>
          </a:xfrm>
        </p:grpSpPr>
        <p:cxnSp>
          <p:nvCxnSpPr>
            <p:cNvPr id="12" name="직선 연결선 11"/>
            <p:cNvCxnSpPr/>
            <p:nvPr/>
          </p:nvCxnSpPr>
          <p:spPr>
            <a:xfrm flipV="1">
              <a:off x="5773680" y="2346281"/>
              <a:ext cx="1519177" cy="1289800"/>
            </a:xfrm>
            <a:prstGeom prst="line">
              <a:avLst/>
            </a:prstGeom>
            <a:ln w="19050">
              <a:solidFill>
                <a:schemeClr val="tx2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6009912" y="3323723"/>
              <a:ext cx="108362" cy="1075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" name="타원 7"/>
            <p:cNvSpPr/>
            <p:nvPr/>
          </p:nvSpPr>
          <p:spPr>
            <a:xfrm>
              <a:off x="6898085" y="2583636"/>
              <a:ext cx="108362" cy="1075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/>
                <p:cNvSpPr/>
                <p:nvPr/>
              </p:nvSpPr>
              <p:spPr>
                <a:xfrm>
                  <a:off x="6044590" y="3266749"/>
                  <a:ext cx="19808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직사각형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4590" y="3266749"/>
                  <a:ext cx="198086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6898199" y="2496329"/>
                  <a:ext cx="200221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8199" y="2496329"/>
                  <a:ext cx="200221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1991544" y="2907728"/>
                <a:ext cx="2627579" cy="787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ko-KR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2907728"/>
                <a:ext cx="2627579" cy="787973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Line in Parametric Form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/>
                  <a:t>Two Points Parametric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:</a:t>
                </a:r>
                <a:endParaRPr lang="ko-KR" alt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000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,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  <a:ea typeface="Cambria Math" charset="0"/>
                        <a:cs typeface="Cambria Math" charset="0"/>
                        <a:sym typeface="Symbol"/>
                      </a:rPr>
                      <m:t>∈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  <a:sym typeface="Symbol"/>
                          </a:rPr>
                          <m:t>−, 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+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−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 = 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(1−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+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−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 =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(1−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pPr lvl="1">
                  <a:buNone/>
                </a:pPr>
                <a:r>
                  <a:rPr lang="en-US" altLang="ko-KR" sz="2000" dirty="0"/>
                  <a:t>when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=0,  </m:t>
                    </m:r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r>
                      <a:rPr lang="en-US" altLang="ko-KR" sz="2000" i="1" dirty="0">
                        <a:latin typeface="Cambria Math" charset="0"/>
                      </a:rPr>
                      <m:t>(0) =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charset="0"/>
                      </a:rPr>
                      <m:t>(0),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dirty="0">
                        <a:latin typeface="Cambria Math" charset="0"/>
                      </a:rPr>
                      <m:t>(0)) =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lvl="1">
                  <a:buNone/>
                </a:pPr>
                <a:r>
                  <a:rPr lang="en-US" altLang="ko-KR" sz="2000" dirty="0"/>
                  <a:t>when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=1, </m:t>
                    </m:r>
                    <m:r>
                      <a:rPr lang="ko-KR" alt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r>
                      <a:rPr lang="en-US" altLang="ko-KR" sz="2000" i="1" dirty="0">
                        <a:latin typeface="Cambria Math" charset="0"/>
                      </a:rPr>
                      <m:t>(1) =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charset="0"/>
                      </a:rPr>
                      <m:t>(1),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dirty="0">
                        <a:latin typeface="Cambria Math" charset="0"/>
                      </a:rPr>
                      <m:t>(1)) =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lvl="1">
                  <a:buNone/>
                </a:pPr>
                <a:endParaRPr lang="en-US" altLang="ko-KR" sz="2000" dirty="0"/>
              </a:p>
              <a:p>
                <a:r>
                  <a:rPr lang="en-US" altLang="ko-KR" sz="2400" dirty="0"/>
                  <a:t>Point and Vector Form: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b="1" dirty="0" err="1">
                        <a:latin typeface="Cambria Math" charset="0"/>
                      </a:rPr>
                      <m:t>𝐯</m:t>
                    </m:r>
                    <m:r>
                      <a:rPr lang="en-US" altLang="ko-KR" sz="2000" i="1" dirty="0" err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  <a:sym typeface="Symbol"/>
                          </a:rPr>
                          <m:t>−, 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</m:oMath>
                </a14:m>
                <a:endParaRPr lang="en-US" altLang="ko-KR" sz="2000" dirty="0"/>
              </a:p>
              <a:p>
                <a:pPr marL="400050" lvl="1" indent="0">
                  <a:buNone/>
                </a:pPr>
                <a:r>
                  <a:rPr lang="en-US" altLang="ko-KR" sz="2000" dirty="0"/>
                  <a:t>   where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charset="0"/>
                      </a:rPr>
                      <m:t>𝐯</m:t>
                    </m:r>
                    <m:r>
                      <a:rPr lang="en-US" altLang="ko-KR" sz="2000" i="1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is a directional vector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   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sSub>
                      <m:sSubPr>
                        <m:ctrlPr>
                          <a:rPr lang="en-US" altLang="ko-KR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err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 dirty="0" err="1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   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sSub>
                      <m:sSubPr>
                        <m:ctrlPr>
                          <a:rPr lang="en-US" altLang="ko-KR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err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 dirty="0" err="1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 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5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E31BE-8512-4094-A9CC-2B886A6B4471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25602" name="AutoShape 2" descr="http://www.easycalculation.com/analytical/images/two-pts-formula.gif"/>
          <p:cNvSpPr>
            <a:spLocks noChangeAspect="1" noChangeArrowheads="1"/>
          </p:cNvSpPr>
          <p:nvPr/>
        </p:nvSpPr>
        <p:spPr bwMode="auto">
          <a:xfrm>
            <a:off x="4251722" y="748905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9140395" y="1746707"/>
                <a:ext cx="2113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dirty="0" smtClean="0">
                          <a:latin typeface="Cambria Math" charset="0"/>
                        </a:rPr>
                        <m:t>𝐂</m:t>
                      </m:r>
                      <m:d>
                        <m:d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395" y="1746707"/>
                <a:ext cx="211301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7988019" y="3275955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dirty="0">
                          <a:latin typeface="Cambria Math" charset="0"/>
                        </a:rPr>
                        <m:t>𝐂</m:t>
                      </m:r>
                      <m:r>
                        <a:rPr lang="en-US" altLang="ko-KR" i="1" dirty="0">
                          <a:latin typeface="Cambria Math" charset="0"/>
                        </a:rPr>
                        <m:t>(−0.5)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019" y="3275955"/>
                <a:ext cx="112402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9135243" y="2176128"/>
                <a:ext cx="9509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dirty="0">
                          <a:latin typeface="Cambria Math" charset="0"/>
                        </a:rPr>
                        <m:t>𝐂</m:t>
                      </m:r>
                      <m:r>
                        <a:rPr lang="en-US" altLang="ko-KR" i="1" dirty="0">
                          <a:latin typeface="Cambria Math" charset="0"/>
                        </a:rPr>
                        <m:t>(1.5)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243" y="2176128"/>
                <a:ext cx="950901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11"/>
          <p:cNvCxnSpPr/>
          <p:nvPr/>
        </p:nvCxnSpPr>
        <p:spPr>
          <a:xfrm flipV="1">
            <a:off x="7751375" y="2063330"/>
            <a:ext cx="1731888" cy="1556698"/>
          </a:xfrm>
          <a:prstGeom prst="line">
            <a:avLst/>
          </a:prstGeom>
          <a:ln w="19050">
            <a:solidFill>
              <a:schemeClr val="tx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260903" y="3095459"/>
            <a:ext cx="74387" cy="79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833488" y="2582555"/>
            <a:ext cx="74387" cy="79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8260903" y="2986902"/>
                <a:ext cx="7350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03" y="2986902"/>
                <a:ext cx="73500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8833489" y="2500365"/>
                <a:ext cx="7350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489" y="2500365"/>
                <a:ext cx="735009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/>
          <p:cNvSpPr/>
          <p:nvPr/>
        </p:nvSpPr>
        <p:spPr>
          <a:xfrm>
            <a:off x="7984129" y="3335533"/>
            <a:ext cx="74387" cy="7922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144693" y="2285659"/>
            <a:ext cx="74387" cy="7922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7873159" y="4326335"/>
            <a:ext cx="2044741" cy="1289800"/>
            <a:chOff x="5760851" y="4824416"/>
            <a:chExt cx="2044741" cy="1289800"/>
          </a:xfrm>
        </p:grpSpPr>
        <p:cxnSp>
          <p:nvCxnSpPr>
            <p:cNvPr id="12" name="직선 연결선 11"/>
            <p:cNvCxnSpPr/>
            <p:nvPr/>
          </p:nvCxnSpPr>
          <p:spPr>
            <a:xfrm flipV="1">
              <a:off x="5760851" y="4824416"/>
              <a:ext cx="1519177" cy="1289800"/>
            </a:xfrm>
            <a:prstGeom prst="line">
              <a:avLst/>
            </a:prstGeom>
            <a:ln w="19050">
              <a:solidFill>
                <a:schemeClr val="tx2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5997083" y="5801858"/>
              <a:ext cx="108362" cy="1075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/>
                <p:cNvSpPr/>
                <p:nvPr/>
              </p:nvSpPr>
              <p:spPr>
                <a:xfrm>
                  <a:off x="6031761" y="5744884"/>
                  <a:ext cx="15378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dirty="0"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직사각형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1761" y="5744884"/>
                  <a:ext cx="153785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연결선 11"/>
            <p:cNvCxnSpPr/>
            <p:nvPr/>
          </p:nvCxnSpPr>
          <p:spPr>
            <a:xfrm flipV="1">
              <a:off x="6104106" y="5419400"/>
              <a:ext cx="474207" cy="394297"/>
            </a:xfrm>
            <a:prstGeom prst="line">
              <a:avLst/>
            </a:prstGeom>
            <a:ln w="41275">
              <a:solidFill>
                <a:schemeClr val="accent5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/>
                <p:cNvSpPr/>
                <p:nvPr/>
              </p:nvSpPr>
              <p:spPr>
                <a:xfrm>
                  <a:off x="6376355" y="5423349"/>
                  <a:ext cx="1429237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dirty="0">
                            <a:latin typeface="Cambria Math" charset="0"/>
                          </a:rPr>
                          <m:t>𝐯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직사각형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6355" y="5423349"/>
                  <a:ext cx="14292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BEA3548-EFC0-4B49-967A-FABAE019B400}"/>
                  </a:ext>
                </a:extLst>
              </p:cNvPr>
              <p:cNvSpPr/>
              <p:nvPr/>
            </p:nvSpPr>
            <p:spPr>
              <a:xfrm>
                <a:off x="7386661" y="2300343"/>
                <a:ext cx="1553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dirty="0">
                              <a:latin typeface="Cambria Math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BEA3548-EFC0-4B49-967A-FABAE019B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661" y="2300343"/>
                <a:ext cx="1553822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97E9E69-CF25-6F41-B2F7-7569A135F561}"/>
                  </a:ext>
                </a:extLst>
              </p:cNvPr>
              <p:cNvSpPr/>
              <p:nvPr/>
            </p:nvSpPr>
            <p:spPr>
              <a:xfrm>
                <a:off x="6823529" y="2810877"/>
                <a:ext cx="15378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dirty="0">
                              <a:latin typeface="Cambria Math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 smtClean="0">
                          <a:latin typeface="Cambria Math" charset="0"/>
                        </a:rPr>
                        <m:t>=</m:t>
                      </m:r>
                      <m:r>
                        <a:rPr lang="en-US" altLang="ko-KR" i="1" dirty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97E9E69-CF25-6F41-B2F7-7569A135F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29" y="2810877"/>
                <a:ext cx="1537857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18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  <p:bldP spid="25" grpId="0" animBg="1"/>
      <p:bldP spid="26" grpId="0" animBg="1"/>
      <p:bldP spid="27" grpId="0"/>
      <p:bldP spid="28" grpId="0"/>
      <p:bldP spid="31" grpId="0" animBg="1"/>
      <p:bldP spid="32" grpId="0" animBg="1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Normal and Tangent (2D)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36219" y="1085850"/>
                <a:ext cx="8835242" cy="4887410"/>
              </a:xfrm>
            </p:spPr>
            <p:txBody>
              <a:bodyPr/>
              <a:lstStyle/>
              <a:p>
                <a:r>
                  <a:rPr lang="en-US" altLang="ko-KR" sz="2400" dirty="0"/>
                  <a:t>For an implicit 2D line: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ko-KR" sz="2400" dirty="0">
                        <a:latin typeface="Cambria Math" charset="0"/>
                      </a:rPr>
                      <m:t>=</m:t>
                    </m:r>
                    <m:r>
                      <a:rPr lang="en-US" altLang="ko-KR" sz="2400" i="1" dirty="0">
                        <a:latin typeface="Cambria Math" charset="0"/>
                      </a:rPr>
                      <m:t>𝑎𝑥</m:t>
                    </m:r>
                    <m:r>
                      <a:rPr lang="en-US" altLang="ko-KR" sz="2400" i="1" dirty="0">
                        <a:latin typeface="Cambria Math" charset="0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</a:rPr>
                      <m:t>𝑏𝑦</m:t>
                    </m:r>
                    <m:r>
                      <a:rPr lang="en-US" altLang="ko-KR" sz="2400" i="1" dirty="0">
                        <a:latin typeface="Cambria Math" charset="0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</a:rPr>
                      <m:t>𝑐</m:t>
                    </m:r>
                    <m:r>
                      <a:rPr lang="en-US" altLang="ko-KR" sz="2400" i="1" dirty="0">
                        <a:latin typeface="Cambria Math" charset="0"/>
                      </a:rPr>
                      <m:t> = 0</m:t>
                    </m:r>
                  </m:oMath>
                </a14:m>
                <a:r>
                  <a:rPr lang="en-US" altLang="ko-KR" sz="2400" dirty="0"/>
                  <a:t> </a:t>
                </a:r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𝐍</m:t>
                    </m:r>
                    <m:r>
                      <a:rPr lang="en-US" altLang="ko-KR" sz="2000" i="1" dirty="0">
                        <a:latin typeface="Cambria Math" charset="0"/>
                      </a:rPr>
                      <m:t> = </m:t>
                    </m:r>
                    <m:d>
                      <m:dPr>
                        <m:ctrlPr>
                          <a:rPr lang="mr-IN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mr-IN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en-US" altLang="ko-KR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𝑎</m:t>
                    </m:r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𝑏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: Normal vector of the line</a:t>
                </a:r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𝐓</m:t>
                    </m:r>
                    <m:r>
                      <a:rPr lang="en-US" altLang="ko-KR" sz="2000" b="1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= (−</m:t>
                    </m:r>
                    <m:r>
                      <a:rPr lang="en-US" altLang="ko-KR" sz="2000" i="1" dirty="0">
                        <a:latin typeface="Cambria Math" charset="0"/>
                      </a:rPr>
                      <m:t>𝑏</m:t>
                    </m:r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𝑎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: Tangent vector of the line</a:t>
                </a:r>
              </a:p>
              <a:p>
                <a:r>
                  <a:rPr lang="en-US" altLang="ko-KR" sz="2400" dirty="0">
                    <a:sym typeface="Symbol"/>
                  </a:rPr>
                  <a:t>Normal and Tangent are orthogonal to each other:</a:t>
                </a:r>
                <a:endParaRPr lang="en-US" altLang="ko-KR" sz="2400" b="1" dirty="0">
                  <a:latin typeface="Cambria Math" charset="0"/>
                </a:endParaRPr>
              </a:p>
              <a:p>
                <a:pPr lvl="1" indent="-342900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𝐍</m:t>
                    </m:r>
                    <m:r>
                      <a:rPr lang="en-US" altLang="ko-KR" sz="2000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 </m:t>
                    </m:r>
                    <m:r>
                      <a:rPr lang="en-US" altLang="ko-KR" sz="2000" b="1" dirty="0">
                        <a:latin typeface="Cambria Math" charset="0"/>
                        <a:sym typeface="Symbol"/>
                      </a:rPr>
                      <m:t>𝐓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 = −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𝑎𝑏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 +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𝑎𝑏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 = 0  </m:t>
                    </m:r>
                  </m:oMath>
                </a14:m>
                <a:endParaRPr lang="en-US" altLang="ko-KR" sz="2000" dirty="0"/>
              </a:p>
              <a:p>
                <a:pPr>
                  <a:buFont typeface="Arial" charset="0"/>
                  <a:buChar char="•"/>
                </a:pPr>
                <a:r>
                  <a:rPr lang="en-US" altLang="ko-KR" sz="2400" dirty="0"/>
                  <a:t>In Parametric Form: </a:t>
                </a:r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000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000" i="1" dirty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𝐓</m:t>
                    </m:r>
                    <m:r>
                      <a:rPr lang="en-US" altLang="ko-KR" sz="2000" b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b="1" dirty="0">
                        <a:latin typeface="Cambria Math" charset="0"/>
                      </a:rPr>
                      <m:t>)</m:t>
                    </m:r>
                    <m:r>
                      <a:rPr lang="en-US" altLang="ko-KR" sz="2000" b="1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𝑑𝑥</m:t>
                            </m:r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dirty="0"/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𝐍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</m:t>
                    </m:r>
                    <m:d>
                      <m:dPr>
                        <m:ctrlPr>
                          <a:rPr lang="mr-IN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𝑑𝑥</m:t>
                            </m:r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=(−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lvl="1">
                  <a:buFont typeface="Arial" charset="0"/>
                  <a:buChar char="•"/>
                </a:pPr>
                <a:endParaRPr lang="en-US" altLang="ko-KR" sz="2000" dirty="0"/>
              </a:p>
              <a:p>
                <a:pPr marL="0" indent="0">
                  <a:buNone/>
                </a:pP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219" y="1085850"/>
                <a:ext cx="8835242" cy="4887410"/>
              </a:xfrm>
              <a:blipFill>
                <a:blip r:embed="rId3"/>
                <a:stretch>
                  <a:fillRect l="-1004" t="-1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E31BE-8512-4094-A9CC-2B886A6B4471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8237875" y="1675409"/>
            <a:ext cx="1469315" cy="69644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16200000" flipV="1">
            <a:off x="8767158" y="1739709"/>
            <a:ext cx="348225" cy="156310"/>
          </a:xfrm>
          <a:prstGeom prst="straightConnector1">
            <a:avLst/>
          </a:prstGeom>
          <a:ln w="41275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21540000" flipV="1">
            <a:off x="9019425" y="1876489"/>
            <a:ext cx="281358" cy="126627"/>
          </a:xfrm>
          <a:prstGeom prst="straightConnector1">
            <a:avLst/>
          </a:prstGeom>
          <a:ln w="41275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608114" y="1321192"/>
                <a:ext cx="4523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dirty="0">
                          <a:latin typeface="Cambria Math" charset="0"/>
                        </a:rPr>
                        <m:t>𝐍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114" y="1321192"/>
                <a:ext cx="45236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118577" y="1874043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dirty="0">
                          <a:latin typeface="Cambria Math" charset="0"/>
                        </a:rPr>
                        <m:t>𝐓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577" y="1874043"/>
                <a:ext cx="44274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644666" y="1534642"/>
                <a:ext cx="10241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dirty="0"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ko-KR" sz="2000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2000" i="1" dirty="0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666" y="1534642"/>
                <a:ext cx="1024191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6318195" y="4012377"/>
            <a:ext cx="2150776" cy="1086490"/>
            <a:chOff x="2631600" y="3907682"/>
            <a:chExt cx="3686114" cy="1838865"/>
          </a:xfrm>
        </p:grpSpPr>
        <p:cxnSp>
          <p:nvCxnSpPr>
            <p:cNvPr id="14" name="직선 화살표 연결선 13"/>
            <p:cNvCxnSpPr/>
            <p:nvPr/>
          </p:nvCxnSpPr>
          <p:spPr>
            <a:xfrm flipV="1">
              <a:off x="2631600" y="4567820"/>
              <a:ext cx="2518190" cy="1178727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rot="16200000" flipV="1">
              <a:off x="3542434" y="4674976"/>
              <a:ext cx="589364" cy="267893"/>
            </a:xfrm>
            <a:prstGeom prst="straightConnector1">
              <a:avLst/>
            </a:prstGeom>
            <a:ln w="41275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rot="-60000" flipV="1">
              <a:off x="3971062" y="4908144"/>
              <a:ext cx="482207" cy="214314"/>
            </a:xfrm>
            <a:prstGeom prst="straightConnector1">
              <a:avLst/>
            </a:prstGeom>
            <a:ln w="41275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0"/>
                <p:cNvSpPr txBox="1"/>
                <p:nvPr/>
              </p:nvSpPr>
              <p:spPr>
                <a:xfrm>
                  <a:off x="3308310" y="3907682"/>
                  <a:ext cx="1321787" cy="6771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dirty="0">
                            <a:latin typeface="Cambria Math" charset="0"/>
                          </a:rPr>
                          <m:t>𝐍</m:t>
                        </m:r>
                        <m:r>
                          <a:rPr lang="en-US" altLang="ko-KR" sz="2000" b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000" b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17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310" y="3907682"/>
                  <a:ext cx="1321787" cy="677179"/>
                </a:xfrm>
                <a:prstGeom prst="rect">
                  <a:avLst/>
                </a:prstGeom>
                <a:blipFill>
                  <a:blip r:embed="rId7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2"/>
                <p:cNvSpPr txBox="1"/>
                <p:nvPr/>
              </p:nvSpPr>
              <p:spPr>
                <a:xfrm>
                  <a:off x="4050867" y="4892084"/>
                  <a:ext cx="1305303" cy="6771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dirty="0">
                            <a:latin typeface="Cambria Math" charset="0"/>
                          </a:rPr>
                          <m:t>𝐓</m:t>
                        </m:r>
                        <m:r>
                          <a:rPr lang="en-US" altLang="ko-KR" sz="2000" b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000" b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18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867" y="4892084"/>
                  <a:ext cx="1305303" cy="677179"/>
                </a:xfrm>
                <a:prstGeom prst="rect">
                  <a:avLst/>
                </a:prstGeom>
                <a:blipFill>
                  <a:blip r:embed="rId8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5042633" y="4329573"/>
                  <a:ext cx="1275081" cy="677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>
                            <a:latin typeface="Cambria Math" charset="0"/>
                          </a:rPr>
                          <m:t>𝐂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633" y="4329573"/>
                  <a:ext cx="1275081" cy="677179"/>
                </a:xfrm>
                <a:prstGeom prst="rect">
                  <a:avLst/>
                </a:prstGeom>
                <a:blipFill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13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Segment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Not easy to use implicit form to represent a line segment.</a:t>
                </a:r>
              </a:p>
              <a:p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Two Points Parametric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sz="24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/>
                      </a:rPr>
                      <m:t>∈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/>
                      </a:rPr>
                      <m:t>[0,1]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 =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+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=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(1−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 +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 =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+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=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(1−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 +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  <a:p>
                <a:pPr lvl="1">
                  <a:buNone/>
                </a:pP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= 0, 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𝐂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(0) =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(0),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(0)) =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buNone/>
                </a:pP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= 1,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𝐂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(1) =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(1),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(1)) =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0" t="-7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E31BE-8512-4094-A9CC-2B886A6B4471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7563325" y="2789273"/>
            <a:ext cx="3376946" cy="988414"/>
            <a:chOff x="6305311" y="4288688"/>
            <a:chExt cx="4919323" cy="1342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6305311" y="4397204"/>
                  <a:ext cx="1085661" cy="543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dirty="0">
                            <a:latin typeface="Cambria Math" charset="0"/>
                          </a:rPr>
                          <m:t>𝐂</m:t>
                        </m:r>
                        <m:d>
                          <m:dPr>
                            <m:ctrlPr>
                              <a:rPr lang="en-US" altLang="ko-KR" sz="20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5311" y="4397204"/>
                  <a:ext cx="1085661" cy="5433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직선 연결선 11"/>
            <p:cNvCxnSpPr>
              <a:stCxn id="15" idx="7"/>
              <a:endCxn id="16" idx="3"/>
            </p:cNvCxnSpPr>
            <p:nvPr/>
          </p:nvCxnSpPr>
          <p:spPr>
            <a:xfrm flipV="1">
              <a:off x="6761354" y="4630329"/>
              <a:ext cx="757483" cy="620445"/>
            </a:xfrm>
            <a:prstGeom prst="line">
              <a:avLst/>
            </a:prstGeom>
            <a:ln w="1905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668862" y="5235019"/>
              <a:ext cx="108362" cy="1075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502968" y="4538499"/>
              <a:ext cx="108362" cy="1075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6668861" y="5087600"/>
                  <a:ext cx="3682818" cy="543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𝐂</m:t>
                            </m:r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(0)</m:t>
                            </m:r>
                            <m:r>
                              <m:rPr>
                                <m:nor/>
                              </m:rPr>
                              <a:rPr lang="en-US" altLang="ko-KR" sz="2000" dirty="0">
                                <a:latin typeface="Cambria Math" charset="0"/>
                              </a:rPr>
                              <m:t> =</m:t>
                            </m:r>
                            <m:r>
                              <m:rPr>
                                <m:nor/>
                              </m:rPr>
                              <a:rPr lang="ko-KR" altLang="en-US" sz="2000" dirty="0"/>
                              <m:t> </m:t>
                            </m:r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861" y="5087600"/>
                  <a:ext cx="3682818" cy="543347"/>
                </a:xfrm>
                <a:prstGeom prst="rect">
                  <a:avLst/>
                </a:prstGeom>
                <a:blipFill>
                  <a:blip r:embed="rId5"/>
                  <a:stretch>
                    <a:fillRect t="-909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/>
                <p:cNvSpPr/>
                <p:nvPr/>
              </p:nvSpPr>
              <p:spPr>
                <a:xfrm>
                  <a:off x="7518837" y="4288688"/>
                  <a:ext cx="3705797" cy="5433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𝐂</m:t>
                            </m:r>
                            <m:d>
                              <m:dPr>
                                <m:ctrlPr>
                                  <a:rPr lang="en-US" altLang="ko-KR" sz="20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8" name="직사각형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837" y="4288688"/>
                  <a:ext cx="3705797" cy="543346"/>
                </a:xfrm>
                <a:prstGeom prst="rect">
                  <a:avLst/>
                </a:prstGeom>
                <a:blipFill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981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230987" cy="5703425"/>
              </a:xfrm>
            </p:spPr>
            <p:txBody>
              <a:bodyPr/>
              <a:lstStyle/>
              <a:p>
                <a:r>
                  <a:rPr lang="en-US" altLang="ko-KR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3,2</m:t>
                        </m:r>
                      </m:e>
                    </m:d>
                  </m:oMath>
                </a14:m>
                <a:r>
                  <a:rPr lang="en-US" altLang="ko-KR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=(5,6)</m:t>
                    </m:r>
                  </m:oMath>
                </a14:m>
                <a:endParaRPr lang="en-US" altLang="ko-KR" sz="2000" dirty="0"/>
              </a:p>
              <a:p>
                <a:r>
                  <a:rPr lang="en-US" altLang="ko-KR" sz="2000" dirty="0"/>
                  <a:t>Find the implicit line passing through two points.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1800" dirty="0"/>
                  <a:t>Using two points form: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charset="0"/>
                          </a:rPr>
                          <m:t>𝑦</m:t>
                        </m:r>
                        <m:r>
                          <a:rPr lang="en-US" altLang="ko-KR" sz="1800" i="1">
                            <a:latin typeface="Cambria Math" charset="0"/>
                          </a:rPr>
                          <m:t>−2</m:t>
                        </m:r>
                      </m:num>
                      <m:den>
                        <m:r>
                          <a:rPr lang="en-US" altLang="ko-KR" sz="1800" i="1">
                            <a:latin typeface="Cambria Math" charset="0"/>
                          </a:rPr>
                          <m:t>6−2</m:t>
                        </m:r>
                      </m:den>
                    </m:f>
                    <m:r>
                      <a:rPr lang="en-US" altLang="ko-KR" sz="18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1800" i="1">
                            <a:latin typeface="Cambria Math" charset="0"/>
                          </a:rPr>
                          <m:t>−3</m:t>
                        </m:r>
                      </m:num>
                      <m:den>
                        <m:r>
                          <a:rPr lang="en-US" altLang="ko-KR" sz="1800" i="1">
                            <a:latin typeface="Cambria Math" charset="0"/>
                          </a:rPr>
                          <m:t>5−3</m:t>
                        </m:r>
                      </m:den>
                    </m:f>
                  </m:oMath>
                </a14:m>
                <a:endParaRPr lang="en-US" altLang="ko-KR" sz="1800" dirty="0"/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1800" dirty="0"/>
                  <a:t>By rearranging,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𝑓</m:t>
                    </m:r>
                    <m:r>
                      <a:rPr lang="en-US" altLang="ko-KR" sz="1800" i="1" dirty="0">
                        <a:latin typeface="Cambria Math" charset="0"/>
                      </a:rPr>
                      <m:t>(</m:t>
                    </m:r>
                    <m:r>
                      <a:rPr lang="en-US" altLang="ko-KR" sz="1800" i="1" dirty="0" err="1">
                        <a:latin typeface="Cambria Math" charset="0"/>
                      </a:rPr>
                      <m:t>𝑥</m:t>
                    </m:r>
                    <m:r>
                      <a:rPr lang="en-US" altLang="ko-KR" sz="1800" i="1" dirty="0" err="1">
                        <a:latin typeface="Cambria Math" charset="0"/>
                      </a:rPr>
                      <m:t>,</m:t>
                    </m:r>
                    <m:r>
                      <a:rPr lang="en-US" altLang="ko-KR" sz="1800" i="1" dirty="0" err="1">
                        <a:latin typeface="Cambria Math" charset="0"/>
                      </a:rPr>
                      <m:t>𝑦</m:t>
                    </m:r>
                    <m:r>
                      <a:rPr lang="en-US" altLang="ko-KR" sz="1800" i="1" dirty="0">
                        <a:latin typeface="Cambria Math" charset="0"/>
                      </a:rPr>
                      <m:t>) = 2</m:t>
                    </m:r>
                    <m:r>
                      <a:rPr lang="en-US" altLang="ko-KR" sz="1800" i="1" dirty="0">
                        <a:latin typeface="Cambria Math" charset="0"/>
                      </a:rPr>
                      <m:t>𝑥</m:t>
                    </m:r>
                    <m:r>
                      <a:rPr lang="en-US" altLang="ko-KR" sz="1800" i="1" dirty="0">
                        <a:latin typeface="Cambria Math" charset="0"/>
                      </a:rPr>
                      <m:t> – </m:t>
                    </m:r>
                    <m:r>
                      <a:rPr lang="en-US" altLang="ko-KR" sz="1800" i="1" dirty="0">
                        <a:latin typeface="Cambria Math" charset="0"/>
                      </a:rPr>
                      <m:t>𝑦</m:t>
                    </m:r>
                    <m:r>
                      <a:rPr lang="en-US" altLang="ko-KR" sz="1800" i="1" dirty="0">
                        <a:latin typeface="Cambria Math" charset="0"/>
                      </a:rPr>
                      <m:t> – 4 = 0 </m:t>
                    </m:r>
                  </m:oMath>
                </a14:m>
                <a:endParaRPr lang="en-US" altLang="ko-KR" sz="1800" dirty="0"/>
              </a:p>
              <a:p>
                <a:r>
                  <a:rPr lang="en-US" altLang="ko-KR" sz="2000" dirty="0"/>
                  <a:t>Find the parametric line segment passing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/>
                  <a:t>.</a:t>
                </a:r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800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1800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,  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i="1" dirty="0">
                        <a:latin typeface="Cambria Math" charset="0"/>
                        <a:ea typeface="Cambria Math" charset="0"/>
                        <a:cs typeface="Cambria Math" charset="0"/>
                        <a:sym typeface="Symbol"/>
                      </a:rPr>
                      <m:t>∈</m:t>
                    </m:r>
                    <m:r>
                      <a:rPr lang="en-US" altLang="ko-KR" sz="1800" i="1" dirty="0">
                        <a:latin typeface="Cambria Math" charset="0"/>
                        <a:sym typeface="Symbol"/>
                      </a:rPr>
                      <m:t>[0,1]</m:t>
                    </m:r>
                    <m:r>
                      <a:rPr lang="en-US" altLang="ko-KR" sz="1800" i="1" dirty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sz="1800" dirty="0"/>
                  <a:t> </a:t>
                </a:r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𝑥</m:t>
                    </m:r>
                    <m:r>
                      <a:rPr lang="en-US" altLang="ko-KR" sz="1800" i="1" dirty="0">
                        <a:latin typeface="Cambria Math" charset="0"/>
                      </a:rPr>
                      <m:t>(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i="1" dirty="0">
                        <a:latin typeface="Cambria Math" charset="0"/>
                      </a:rPr>
                      <m:t>) =3+ (5−3)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i="1" dirty="0">
                        <a:latin typeface="Cambria Math" charset="0"/>
                      </a:rPr>
                      <m:t> =3(1−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i="1" dirty="0">
                        <a:latin typeface="Cambria Math" charset="0"/>
                      </a:rPr>
                      <m:t>) +5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1800" dirty="0"/>
                  <a:t>. 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altLang="ko-KR" sz="1800" i="1">
                        <a:latin typeface="Cambria Math" charset="0"/>
                      </a:rPr>
                      <m:t>=3,   </m:t>
                    </m:r>
                    <m:r>
                      <a:rPr lang="en-US" altLang="ko-KR" sz="1800" i="1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ko-KR" sz="1800" i="1">
                        <a:latin typeface="Cambria Math" charset="0"/>
                      </a:rPr>
                      <m:t>=5</m:t>
                    </m:r>
                  </m:oMath>
                </a14:m>
                <a:endParaRPr lang="en-US" altLang="ko-KR" sz="1800" dirty="0"/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=2+ 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6−2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i="1" dirty="0">
                        <a:latin typeface="Cambria Math" charset="0"/>
                      </a:rPr>
                      <m:t> =2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1−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+6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dirty="0">
                        <a:latin typeface="Cambria Math" charset="0"/>
                      </a:rPr>
                      <m:t>.      </m:t>
                    </m:r>
                    <m:r>
                      <a:rPr lang="en-US" altLang="ko-KR" sz="18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=2,   </m:t>
                    </m:r>
                    <m:r>
                      <a:rPr lang="en-US" altLang="ko-KR" sz="18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=6</m:t>
                    </m:r>
                  </m:oMath>
                </a14:m>
                <a:endParaRPr lang="en-US" altLang="ko-KR" sz="1800" i="1" dirty="0"/>
              </a:p>
              <a:p>
                <a:pPr>
                  <a:buFont typeface="Arial" charset="0"/>
                  <a:buChar char="•"/>
                </a:pPr>
                <a:r>
                  <a:rPr lang="en-US" altLang="ko-KR" sz="2000" dirty="0"/>
                  <a:t>Find the tangent and normal vector of the line from parametric form.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800" b="1" dirty="0">
                        <a:latin typeface="Cambria Math" charset="0"/>
                      </a:rPr>
                      <m:t>𝐓</m:t>
                    </m:r>
                    <m:d>
                      <m:dPr>
                        <m:ctrlPr>
                          <a:rPr lang="en-US" altLang="ko-K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𝑑𝑥</m:t>
                            </m:r>
                            <m:d>
                              <m:dPr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ko-KR" sz="1800" i="1" dirty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2,4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1,2</m:t>
                        </m:r>
                      </m:e>
                    </m:d>
                  </m:oMath>
                </a14:m>
                <a:endParaRPr lang="en-US" altLang="ko-KR" sz="1800" i="1" dirty="0">
                  <a:latin typeface="Cambria Math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800" b="1" dirty="0">
                        <a:latin typeface="Cambria Math" charset="0"/>
                      </a:rPr>
                      <m:t>𝐍</m:t>
                    </m:r>
                    <m:d>
                      <m:dPr>
                        <m:ctrlPr>
                          <a:rPr lang="en-US" altLang="ko-K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ko-KR" sz="1800" i="1" dirty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𝑑𝑥</m:t>
                            </m:r>
                            <m:d>
                              <m:dPr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−4,2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ko-KR" sz="1800" i="1" dirty="0">
                        <a:latin typeface="Cambria Math" charset="0"/>
                      </a:rPr>
                      <m:t>(−2,1)</m:t>
                    </m:r>
                  </m:oMath>
                </a14:m>
                <a:endParaRPr lang="en-US" altLang="ko-KR" sz="1800" dirty="0"/>
              </a:p>
              <a:p>
                <a:pPr lvl="1">
                  <a:buFont typeface="Arial" charset="0"/>
                  <a:buChar char="•"/>
                </a:pPr>
                <a:r>
                  <a:rPr lang="en-US" altLang="ko-KR" sz="1800" dirty="0"/>
                  <a:t>Note: From implicit form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 err="1"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1800" i="1" dirty="0" err="1">
                            <a:latin typeface="Cambria Math" charset="0"/>
                          </a:rPr>
                          <m:t>,</m:t>
                        </m:r>
                        <m:r>
                          <a:rPr lang="en-US" altLang="ko-KR" sz="1800" i="1" dirty="0" err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 2</m:t>
                    </m:r>
                    <m:r>
                      <a:rPr lang="en-US" altLang="ko-KR" sz="1800" i="1" dirty="0">
                        <a:latin typeface="Cambria Math" charset="0"/>
                      </a:rPr>
                      <m:t>𝑥</m:t>
                    </m:r>
                    <m:r>
                      <a:rPr lang="en-US" altLang="ko-KR" sz="1800" i="1" dirty="0">
                        <a:latin typeface="Cambria Math" charset="0"/>
                      </a:rPr>
                      <m:t> – </m:t>
                    </m:r>
                    <m:r>
                      <a:rPr lang="en-US" altLang="ko-KR" sz="1800" i="1" dirty="0">
                        <a:latin typeface="Cambria Math" charset="0"/>
                      </a:rPr>
                      <m:t>𝑦</m:t>
                    </m:r>
                    <m:r>
                      <a:rPr lang="en-US" altLang="ko-KR" sz="1800" i="1" dirty="0">
                        <a:latin typeface="Cambria Math" charset="0"/>
                      </a:rPr>
                      <m:t> – 4 = 0</m:t>
                    </m:r>
                    <m:r>
                      <a:rPr lang="en-US" altLang="ko-KR" sz="1800" dirty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altLang="ko-KR" sz="1800" dirty="0"/>
                  <a:t> we get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𝑁</m:t>
                    </m:r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𝑎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 (2,−1) </m:t>
                    </m:r>
                  </m:oMath>
                </a14:m>
                <a:r>
                  <a:rPr lang="en-US" altLang="ko-KR" sz="1800" dirty="0"/>
                  <a:t>and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𝑇</m:t>
                    </m:r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−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𝑏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altLang="ko-KR" sz="1800" dirty="0"/>
                  <a:t>. This is because the direction problem. Exact normal direction cannot be determined with this single infinite line. </a:t>
                </a:r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230987" cy="5703425"/>
              </a:xfrm>
              <a:blipFill>
                <a:blip r:embed="rId3"/>
                <a:stretch>
                  <a:fillRect l="-452" t="-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43788" t="2430" r="3365" b="45042"/>
          <a:stretch/>
        </p:blipFill>
        <p:spPr>
          <a:xfrm>
            <a:off x="9213622" y="1457760"/>
            <a:ext cx="1953082" cy="19431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07254" y="1457759"/>
            <a:ext cx="2159450" cy="1804508"/>
            <a:chOff x="6616479" y="1142999"/>
            <a:chExt cx="2159450" cy="1804508"/>
          </a:xfrm>
        </p:grpSpPr>
        <p:sp>
          <p:nvSpPr>
            <p:cNvPr id="24" name="Line 5"/>
            <p:cNvSpPr>
              <a:spLocks noChangeShapeType="1"/>
            </p:cNvSpPr>
            <p:nvPr/>
          </p:nvSpPr>
          <p:spPr bwMode="auto">
            <a:xfrm flipH="1" flipV="1">
              <a:off x="7058846" y="1142999"/>
              <a:ext cx="5094" cy="180450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 flipV="1">
              <a:off x="6616479" y="2521775"/>
              <a:ext cx="2159450" cy="3151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524260" y="1367816"/>
            <a:ext cx="1039630" cy="1894450"/>
            <a:chOff x="7133485" y="1053056"/>
            <a:chExt cx="1039630" cy="1894450"/>
          </a:xfrm>
        </p:grpSpPr>
        <p:sp>
          <p:nvSpPr>
            <p:cNvPr id="28" name="Line 6"/>
            <p:cNvSpPr>
              <a:spLocks noChangeShapeType="1"/>
            </p:cNvSpPr>
            <p:nvPr/>
          </p:nvSpPr>
          <p:spPr bwMode="auto">
            <a:xfrm flipV="1">
              <a:off x="7208747" y="1053056"/>
              <a:ext cx="964368" cy="1894450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 type="triangle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7533041" y="2087169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" name="타원 26"/>
            <p:cNvSpPr/>
            <p:nvPr/>
          </p:nvSpPr>
          <p:spPr>
            <a:xfrm>
              <a:off x="7905589" y="1347669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/>
                <p:cNvSpPr/>
                <p:nvPr/>
              </p:nvSpPr>
              <p:spPr>
                <a:xfrm>
                  <a:off x="7133485" y="1822474"/>
                  <a:ext cx="509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dirty="0"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직사각형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485" y="1822474"/>
                  <a:ext cx="50949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7479926" y="1113405"/>
                  <a:ext cx="5148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dirty="0"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926" y="1113405"/>
                  <a:ext cx="5148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그룹 6"/>
          <p:cNvGrpSpPr/>
          <p:nvPr/>
        </p:nvGrpSpPr>
        <p:grpSpPr>
          <a:xfrm>
            <a:off x="9199541" y="1682949"/>
            <a:ext cx="990622" cy="454287"/>
            <a:chOff x="6808766" y="1368187"/>
            <a:chExt cx="990622" cy="454287"/>
          </a:xfrm>
        </p:grpSpPr>
        <p:cxnSp>
          <p:nvCxnSpPr>
            <p:cNvPr id="33" name="직선 화살표 연결선 32"/>
            <p:cNvCxnSpPr/>
            <p:nvPr/>
          </p:nvCxnSpPr>
          <p:spPr bwMode="auto">
            <a:xfrm flipH="1" flipV="1">
              <a:off x="7388234" y="1594338"/>
              <a:ext cx="411154" cy="228136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/>
                <p:cNvSpPr/>
                <p:nvPr/>
              </p:nvSpPr>
              <p:spPr>
                <a:xfrm>
                  <a:off x="6808766" y="1368187"/>
                  <a:ext cx="7153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dirty="0"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직사각형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766" y="1368187"/>
                  <a:ext cx="71532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12635670" y="958334"/>
                <a:ext cx="691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dirty="0">
                          <a:latin typeface="Cambria Math" charset="0"/>
                        </a:rPr>
                        <m:t>𝐂</m:t>
                      </m:r>
                      <m:d>
                        <m:d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5670" y="958334"/>
                <a:ext cx="69127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4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35B900-BD3F-294C-94AC-62A13AAB1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83"/>
          <a:stretch/>
        </p:blipFill>
        <p:spPr>
          <a:xfrm>
            <a:off x="7577059" y="1447780"/>
            <a:ext cx="1868857" cy="2660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Left/Right-handed Coordinate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38607" y="1031294"/>
                <a:ext cx="7153538" cy="535003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ko-KR" sz="2400" dirty="0"/>
                  <a:t>Right-handed coordinate system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ko-KR" sz="2000" dirty="0"/>
                  <a:t>Used in Math class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ko-KR" sz="2000" dirty="0"/>
                  <a:t>In CG and WebGL (OpenGL)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ko-KR" sz="2000" dirty="0"/>
                  <a:t>Up direction =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altLang="ko-KR" sz="2000" dirty="0"/>
                  <a:t> axis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ko-KR" sz="2000" dirty="0"/>
                  <a:t>+z direction: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from inside of the screen to outside</a:t>
                </a:r>
              </a:p>
              <a:p>
                <a:pPr lvl="1">
                  <a:lnSpc>
                    <a:spcPct val="90000"/>
                  </a:lnSpc>
                </a:pPr>
                <a:endParaRPr lang="en-US" altLang="ko-KR" sz="2000" dirty="0"/>
              </a:p>
              <a:p>
                <a:pPr>
                  <a:lnSpc>
                    <a:spcPct val="90000"/>
                  </a:lnSpc>
                </a:pPr>
                <a:r>
                  <a:rPr lang="en-US" altLang="ko-KR" sz="2400" dirty="0"/>
                  <a:t>Left-handed coordinate system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ko-KR" sz="2000" dirty="0"/>
                  <a:t>Camera coordinate system in viewing transformation</a:t>
                </a:r>
              </a:p>
            </p:txBody>
          </p:sp>
        </mc:Choice>
        <mc:Fallback xmlns="">
          <p:sp>
            <p:nvSpPr>
              <p:cNvPr id="31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607" y="1031294"/>
                <a:ext cx="7153538" cy="5350034"/>
              </a:xfrm>
              <a:blipFill>
                <a:blip r:embed="rId4"/>
                <a:stretch>
                  <a:fillRect l="-1062" t="-1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5761-D016-4454-94E7-A9AE60709142}" type="slidenum">
              <a:rPr lang="ko-KR" altLang="en-US"/>
              <a:pPr/>
              <a:t>2</a:t>
            </a:fld>
            <a:endParaRPr lang="ko-KR" altLang="en-US"/>
          </a:p>
        </p:txBody>
      </p:sp>
      <p:sp>
        <p:nvSpPr>
          <p:cNvPr id="31749" name="AutoShape 5" descr="mk:@MSITStore:D:\mssdk\doc\DirectX8\directx8_c.chm::/hh/directx8_c/images/leftrght.gif"/>
          <p:cNvSpPr>
            <a:spLocks noChangeAspect="1" noChangeArrowheads="1"/>
          </p:cNvSpPr>
          <p:nvPr/>
        </p:nvSpPr>
        <p:spPr bwMode="auto">
          <a:xfrm>
            <a:off x="4052888" y="2778126"/>
            <a:ext cx="296862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5A3972-5797-1E43-AF9F-8180DE1C4B3C}"/>
              </a:ext>
            </a:extLst>
          </p:cNvPr>
          <p:cNvSpPr/>
          <p:nvPr/>
        </p:nvSpPr>
        <p:spPr>
          <a:xfrm>
            <a:off x="8307171" y="4313914"/>
            <a:ext cx="22653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100" dirty="0"/>
              <a:t>https://hellowoori.tistory.com/38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5D83F0-0A73-3652-164E-BB5B250D0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32"/>
          <a:stretch/>
        </p:blipFill>
        <p:spPr>
          <a:xfrm>
            <a:off x="9768408" y="1447780"/>
            <a:ext cx="1563976" cy="2660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646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Circle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5799" y="1038379"/>
                <a:ext cx="10795557" cy="2429181"/>
              </a:xfrm>
            </p:spPr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en-US" altLang="ko-KR" sz="2400" dirty="0"/>
                  <a:t>Circle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2400" dirty="0"/>
                  <a:t>center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charset="0"/>
                          </a:rPr>
                          <m:t>𝑎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ko-KR" sz="2400" dirty="0"/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2400" dirty="0"/>
                  <a:t>radius =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charset="0"/>
                      </a:rPr>
                      <m:t>𝑟</m:t>
                    </m:r>
                  </m:oMath>
                </a14:m>
                <a:endParaRPr lang="en-US" altLang="ko-KR" sz="2400" dirty="0"/>
              </a:p>
              <a:p>
                <a:r>
                  <a:rPr kumimoji="1" lang="en-US" altLang="ko-KR" sz="2400" dirty="0"/>
                  <a:t>Implicit form: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charset="0"/>
                      </a:rPr>
                      <m:t>=0</m:t>
                    </m:r>
                  </m:oMath>
                </a14:m>
                <a:endParaRPr kumimoji="1" lang="en-US" altLang="ko-KR" sz="2400" dirty="0"/>
              </a:p>
              <a:p>
                <a:pPr>
                  <a:buFont typeface="Arial" charset="0"/>
                  <a:buChar char="•"/>
                </a:pPr>
                <a:r>
                  <a:rPr kumimoji="1" lang="en-US" altLang="ko-KR" sz="2400" dirty="0"/>
                  <a:t>Parametric form</a:t>
                </a:r>
                <a:r>
                  <a:rPr lang="en-US" altLang="ko-KR" sz="24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charset="0"/>
                      </a:rPr>
                      <m:t>C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altLang="ko-KR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ko-KR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ko-KR" sz="2400" b="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1038379"/>
                <a:ext cx="10795557" cy="2429181"/>
              </a:xfrm>
              <a:blipFill>
                <a:blip r:embed="rId3"/>
                <a:stretch>
                  <a:fillRect l="-705" t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136420" y="3765159"/>
            <a:ext cx="2719861" cy="2601273"/>
            <a:chOff x="991698" y="3346938"/>
            <a:chExt cx="2719861" cy="26012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26877" t="2432" r="3364" b="34011"/>
            <a:stretch/>
          </p:blipFill>
          <p:spPr>
            <a:xfrm>
              <a:off x="1133499" y="3346938"/>
              <a:ext cx="2578060" cy="2351186"/>
            </a:xfrm>
            <a:prstGeom prst="rect">
              <a:avLst/>
            </a:prstGeom>
          </p:spPr>
        </p:pic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H="1" flipV="1">
              <a:off x="1434065" y="3428211"/>
              <a:ext cx="0" cy="252000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991698" y="5466867"/>
              <a:ext cx="252000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 bwMode="auto">
            <a:xfrm>
              <a:off x="2001582" y="3579412"/>
              <a:ext cx="108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2503405" y="4142275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/>
                <p:cNvSpPr/>
                <p:nvPr/>
              </p:nvSpPr>
              <p:spPr>
                <a:xfrm>
                  <a:off x="2144548" y="3792236"/>
                  <a:ext cx="87543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" name="직사각형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548" y="3792236"/>
                  <a:ext cx="875431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화살표 연결선 11"/>
            <p:cNvCxnSpPr>
              <a:stCxn id="9" idx="4"/>
              <a:endCxn id="8" idx="4"/>
            </p:cNvCxnSpPr>
            <p:nvPr/>
          </p:nvCxnSpPr>
          <p:spPr bwMode="auto">
            <a:xfrm>
              <a:off x="2539405" y="4214275"/>
              <a:ext cx="2177" cy="44513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stealth"/>
              <a:tailEnd type="stealt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2503405" y="4258150"/>
                  <a:ext cx="23519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lang="en-US" altLang="ko-KR" sz="2000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405" y="4258150"/>
                  <a:ext cx="235194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798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Ellipse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442913" y="1143002"/>
                <a:ext cx="11420224" cy="2632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742950" indent="-28575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1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57350" indent="-28575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kumimoji="1" sz="16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Ellipse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center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sizes of two axes = </a:t>
                </a:r>
                <a14:m>
                  <m:oMath xmlns:m="http://schemas.openxmlformats.org/officeDocument/2006/math"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i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altLang="ko-KR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Implicit form: </a:t>
                </a:r>
                <a14:m>
                  <m:oMath xmlns:m="http://schemas.openxmlformats.org/officeDocument/2006/math"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ko-KR" sz="2400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−1=0</m:t>
                    </m:r>
                  </m:oMath>
                </a14:m>
                <a:endParaRPr lang="en-US" altLang="ko-KR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Parametric form: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C</m:t>
                    </m:r>
                    <m:d>
                      <m:d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  <m:func>
                          <m:func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sz="2400" b="0" i="1" kern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0</m:t>
                    </m:r>
                    <m:r>
                      <a:rPr lang="en-US" altLang="ko-KR" sz="2400" b="0" i="1" kern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2400" b="0" i="1" kern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2400" b="0" i="1" kern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altLang="ko-KR" sz="2400" b="0" i="1" kern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2913" y="1143002"/>
                <a:ext cx="11420224" cy="2632218"/>
              </a:xfrm>
              <a:prstGeom prst="rect">
                <a:avLst/>
              </a:prstGeom>
              <a:blipFill>
                <a:blip r:embed="rId3"/>
                <a:stretch>
                  <a:fillRect l="-1111" t="-24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/>
          <p:cNvGrpSpPr/>
          <p:nvPr/>
        </p:nvGrpSpPr>
        <p:grpSpPr>
          <a:xfrm>
            <a:off x="4799106" y="3956483"/>
            <a:ext cx="2719861" cy="2601274"/>
            <a:chOff x="4740738" y="3736579"/>
            <a:chExt cx="2719861" cy="260127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28477" t="2431" r="3364" b="35830"/>
            <a:stretch/>
          </p:blipFill>
          <p:spPr>
            <a:xfrm>
              <a:off x="4941649" y="3736579"/>
              <a:ext cx="2518950" cy="2283889"/>
            </a:xfrm>
            <a:prstGeom prst="rect">
              <a:avLst/>
            </a:prstGeom>
          </p:spPr>
        </p:pic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H="1" flipV="1">
              <a:off x="5183105" y="3817853"/>
              <a:ext cx="0" cy="252000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V="1">
              <a:off x="4740738" y="5856509"/>
              <a:ext cx="252000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5183106" y="4027420"/>
              <a:ext cx="216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252445" y="453191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5893588" y="4181878"/>
                  <a:ext cx="8101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88" y="4181878"/>
                  <a:ext cx="81015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/>
            <p:cNvCxnSpPr>
              <a:stCxn id="12" idx="4"/>
              <a:endCxn id="11" idx="4"/>
            </p:cNvCxnSpPr>
            <p:nvPr/>
          </p:nvCxnSpPr>
          <p:spPr bwMode="auto">
            <a:xfrm>
              <a:off x="6288445" y="4603917"/>
              <a:ext cx="3688" cy="5400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stealth"/>
              <a:tailEnd type="stealt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6252445" y="4725612"/>
                  <a:ext cx="23519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4" name="직사각형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445" y="4725612"/>
                  <a:ext cx="23519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8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화살표 연결선 14"/>
            <p:cNvCxnSpPr>
              <a:stCxn id="11" idx="6"/>
              <a:endCxn id="10" idx="6"/>
            </p:cNvCxnSpPr>
            <p:nvPr/>
          </p:nvCxnSpPr>
          <p:spPr bwMode="auto">
            <a:xfrm flipV="1">
              <a:off x="6324445" y="4567420"/>
              <a:ext cx="1018661" cy="49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stealth"/>
              <a:tailEnd type="stealt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/>
                <p:cNvSpPr/>
                <p:nvPr/>
              </p:nvSpPr>
              <p:spPr>
                <a:xfrm>
                  <a:off x="6703746" y="4242546"/>
                  <a:ext cx="23519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24" name="직사각형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746" y="4242546"/>
                  <a:ext cx="23519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1842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26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A78AD-57C3-974E-89F8-E9027A6F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Intersection of Circle and Line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CAF0D6-7C52-834F-9B53-2C48EE8E2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0679568" cy="42880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Implicit Circle: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Parametric Line: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charset="0"/>
                      </a:rPr>
                      <m:t> </m:t>
                    </m:r>
                    <m:r>
                      <a:rPr lang="en-US" altLang="ko-KR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r>
                  <a:rPr lang="en-US" altLang="ko-KR" dirty="0"/>
                  <a:t>By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substituting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i="1" dirty="0">
                        <a:latin typeface="Cambria Math" charset="0"/>
                      </a:rPr>
                      <m:t>, </m:t>
                    </m:r>
                    <m:r>
                      <a:rPr lang="en-US" altLang="ko-KR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in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</a:rPr>
                      <m:t>𝑓</m:t>
                    </m:r>
                    <m:r>
                      <a:rPr lang="en-US" altLang="ko-KR" i="1" dirty="0">
                        <a:latin typeface="Cambria Math" charset="0"/>
                      </a:rPr>
                      <m:t>(</m:t>
                    </m:r>
                    <m:r>
                      <a:rPr lang="en-US" altLang="ko-KR" i="1" dirty="0" err="1">
                        <a:latin typeface="Cambria Math" charset="0"/>
                      </a:rPr>
                      <m:t>𝑥</m:t>
                    </m:r>
                    <m:r>
                      <a:rPr lang="en-US" altLang="ko-KR" i="1" dirty="0" err="1">
                        <a:latin typeface="Cambria Math" charset="0"/>
                      </a:rPr>
                      <m:t>,</m:t>
                    </m:r>
                    <m:r>
                      <a:rPr lang="en-US" altLang="ko-KR" i="1" dirty="0" err="1">
                        <a:latin typeface="Cambria Math" charset="0"/>
                      </a:rPr>
                      <m:t>𝑦</m:t>
                    </m:r>
                    <m:r>
                      <a:rPr lang="en-US" altLang="ko-KR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)−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ko-KR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)−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ko-KR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altLang="ko-KR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r>
                  <a:rPr lang="en-US" altLang="ko-KR" dirty="0"/>
                  <a:t>Solve this quadratic equation about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dirty="0"/>
                  <a:t>:</a:t>
                </a:r>
              </a:p>
              <a:p>
                <a:pPr lvl="1"/>
                <a:r>
                  <a:rPr lang="en-US" altLang="ko-KR" sz="2000" dirty="0"/>
                  <a:t>two zeros: two intersection points</a:t>
                </a:r>
              </a:p>
              <a:p>
                <a:pPr lvl="1"/>
                <a:r>
                  <a:rPr lang="en-US" altLang="ko-KR" sz="2000" dirty="0"/>
                  <a:t>one zero: the line touches the circle</a:t>
                </a:r>
              </a:p>
              <a:p>
                <a:pPr lvl="1"/>
                <a:r>
                  <a:rPr lang="en-US" altLang="ko-KR" sz="2000" dirty="0"/>
                  <a:t>no zero: the line and circle do not intersect</a:t>
                </a:r>
              </a:p>
              <a:p>
                <a:r>
                  <a:rPr lang="en-US" altLang="ko-KR" dirty="0"/>
                  <a:t>Solving intersection of A and B</a:t>
                </a:r>
              </a:p>
              <a:p>
                <a:pPr lvl="1"/>
                <a:r>
                  <a:rPr lang="en-US" altLang="ko-KR" sz="2000" dirty="0"/>
                  <a:t>Use implicit-parametric pair!</a:t>
                </a:r>
                <a:endParaRPr lang="ko-KR" altLang="en-US" sz="2000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CAF0D6-7C52-834F-9B53-2C48EE8E2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0679568" cy="4288050"/>
              </a:xfrm>
              <a:blipFill>
                <a:blip r:embed="rId3"/>
                <a:stretch>
                  <a:fillRect l="-475" t="-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6EBB04-5766-AD4E-8089-E59D3101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6" name="Line 6">
            <a:extLst>
              <a:ext uri="{FF2B5EF4-FFF2-40B4-BE49-F238E27FC236}">
                <a16:creationId xmlns:a16="http://schemas.microsoft.com/office/drawing/2014/main" id="{3F1767BA-8CE1-D148-ACA4-D43EDEBC8F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10971" y="3286109"/>
            <a:ext cx="2445091" cy="2258657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6">
            <a:extLst>
              <a:ext uri="{FF2B5EF4-FFF2-40B4-BE49-F238E27FC236}">
                <a16:creationId xmlns:a16="http://schemas.microsoft.com/office/drawing/2014/main" id="{D76B3AA7-8CAF-0E40-9D8F-9ACE782C78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09680" y="3122133"/>
            <a:ext cx="2456257" cy="2232776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B48EE850-7973-514B-8C36-0FC989AAAE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66637" y="2882490"/>
            <a:ext cx="2522157" cy="2331535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413E463-7CD2-2340-A907-E6725F5DDBD5}"/>
              </a:ext>
            </a:extLst>
          </p:cNvPr>
          <p:cNvGrpSpPr/>
          <p:nvPr/>
        </p:nvGrpSpPr>
        <p:grpSpPr>
          <a:xfrm>
            <a:off x="7715852" y="3775336"/>
            <a:ext cx="2719861" cy="2601273"/>
            <a:chOff x="991698" y="3346938"/>
            <a:chExt cx="2719861" cy="260127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00C7283-59A1-AA46-BD4B-D15E59FB4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26877" t="2432" r="3364" b="34011"/>
            <a:stretch/>
          </p:blipFill>
          <p:spPr>
            <a:xfrm>
              <a:off x="1133499" y="3346938"/>
              <a:ext cx="2578060" cy="2351186"/>
            </a:xfrm>
            <a:prstGeom prst="rect">
              <a:avLst/>
            </a:prstGeom>
          </p:spPr>
        </p:pic>
        <p:sp>
          <p:nvSpPr>
            <p:cNvPr id="21" name="Line 5">
              <a:extLst>
                <a:ext uri="{FF2B5EF4-FFF2-40B4-BE49-F238E27FC236}">
                  <a16:creationId xmlns:a16="http://schemas.microsoft.com/office/drawing/2014/main" id="{BEC2069D-1AAB-BF44-AF18-0C7711CF06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34065" y="3428211"/>
              <a:ext cx="0" cy="252000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6">
              <a:extLst>
                <a:ext uri="{FF2B5EF4-FFF2-40B4-BE49-F238E27FC236}">
                  <a16:creationId xmlns:a16="http://schemas.microsoft.com/office/drawing/2014/main" id="{7309BD5E-9449-0349-8932-A5C473692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1698" y="5466867"/>
              <a:ext cx="252000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372C17C-F4D7-4242-B18B-FCDAF57E4B92}"/>
                </a:ext>
              </a:extLst>
            </p:cNvPr>
            <p:cNvSpPr/>
            <p:nvPr/>
          </p:nvSpPr>
          <p:spPr bwMode="auto">
            <a:xfrm>
              <a:off x="2001582" y="3579412"/>
              <a:ext cx="108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66C3B81-DFB5-5442-8B1C-D20E4A9FDA60}"/>
                </a:ext>
              </a:extLst>
            </p:cNvPr>
            <p:cNvSpPr/>
            <p:nvPr/>
          </p:nvSpPr>
          <p:spPr>
            <a:xfrm>
              <a:off x="2503405" y="4142275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EA7B8B4-3D70-3B41-B883-2E5B3EC5E675}"/>
                    </a:ext>
                  </a:extLst>
                </p:cNvPr>
                <p:cNvSpPr/>
                <p:nvPr/>
              </p:nvSpPr>
              <p:spPr>
                <a:xfrm>
                  <a:off x="2144548" y="3792236"/>
                  <a:ext cx="87543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EA7B8B4-3D70-3B41-B883-2E5B3EC5E6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548" y="3792236"/>
                  <a:ext cx="875431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3491A5E-9215-3841-8B7C-5267650E9C35}"/>
                </a:ext>
              </a:extLst>
            </p:cNvPr>
            <p:cNvCxnSpPr>
              <a:stCxn id="26" idx="4"/>
              <a:endCxn id="25" idx="4"/>
            </p:cNvCxnSpPr>
            <p:nvPr/>
          </p:nvCxnSpPr>
          <p:spPr bwMode="auto">
            <a:xfrm>
              <a:off x="2539405" y="4214275"/>
              <a:ext cx="2177" cy="44513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stealth"/>
              <a:tailEnd type="stealt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2554C460-757C-9E4E-9F66-E175AC2A871C}"/>
                    </a:ext>
                  </a:extLst>
                </p:cNvPr>
                <p:cNvSpPr/>
                <p:nvPr/>
              </p:nvSpPr>
              <p:spPr>
                <a:xfrm>
                  <a:off x="2503405" y="4258150"/>
                  <a:ext cx="23519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lang="en-US" altLang="ko-KR" sz="2000" dirty="0"/>
                </a:p>
              </p:txBody>
            </p:sp>
          </mc:Choice>
          <mc:Fallback xmlns="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2554C460-757C-9E4E-9F66-E175AC2A87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405" y="4258150"/>
                  <a:ext cx="235194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702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4C3C5-F0EE-2F41-A040-ECF2D321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Ex) Intersection of Circle and Line Segment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(1/2)</a:t>
            </a:r>
            <a:endParaRPr kumimoji="1"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EF8AA1-8BF9-A44D-8B70-4468BA3B28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621332" cy="570342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Parametric Form of a line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segment with two end points: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)),  0 ≤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≤ 1</m:t>
                    </m:r>
                  </m:oMath>
                </a14:m>
                <a:r>
                  <a:rPr lang="en-US" altLang="ko-KR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ko-KR" sz="2000" dirty="0"/>
                  <a:t>,</a:t>
                </a:r>
              </a:p>
              <a:p>
                <a:pPr marL="457200" lvl="1" indent="0">
                  <a:buNone/>
                </a:pPr>
                <a:r>
                  <a:rPr lang="en-US" altLang="ko-KR" sz="2000" dirty="0"/>
                  <a:t>where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Implicit circle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–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altLang="ko-KR" dirty="0"/>
                  <a:t>, where center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dirty="0"/>
                  <a:t>radius =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. </a:t>
                </a:r>
                <a:endParaRPr lang="ko-KR" altLang="ko-KR" dirty="0"/>
              </a:p>
              <a:p>
                <a:r>
                  <a:rPr lang="en-US" altLang="ko-KR" dirty="0"/>
                  <a:t>By substituting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into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, respectively, we get the quadratic equation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where 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𝑐𝑓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/>
                  <a:t>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endParaRPr lang="ko-KR" altLang="ko-KR" dirty="0"/>
              </a:p>
              <a:p>
                <a:r>
                  <a:rPr lang="en-US" altLang="ko-KR" dirty="0"/>
                  <a:t>The discriminant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– 4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𝐴𝐶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ko-KR" dirty="0"/>
              </a:p>
              <a:p>
                <a:r>
                  <a:rPr lang="en-US" altLang="ko-KR" dirty="0"/>
                  <a:t>Case 1: 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altLang="ko-KR" dirty="0"/>
                  <a:t> we have two intersection points.</a:t>
                </a:r>
                <a:endParaRPr lang="ko-KR" altLang="ko-KR" dirty="0"/>
              </a:p>
              <a:p>
                <a:r>
                  <a:rPr lang="en-US" altLang="ko-KR" dirty="0"/>
                  <a:t>Case 2: 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altLang="ko-KR" dirty="0"/>
                  <a:t> we have one intersection (tangent) point.</a:t>
                </a:r>
                <a:endParaRPr lang="ko-KR" altLang="ko-KR" dirty="0"/>
              </a:p>
              <a:p>
                <a:r>
                  <a:rPr lang="en-US" altLang="ko-KR" dirty="0"/>
                  <a:t>Case 3: 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&lt; 0</m:t>
                    </m:r>
                  </m:oMath>
                </a14:m>
                <a:r>
                  <a:rPr lang="en-US" altLang="ko-KR" dirty="0"/>
                  <a:t> we have no intersection point. </a:t>
                </a:r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EF8AA1-8BF9-A44D-8B70-4468BA3B2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621332" cy="5703425"/>
              </a:xfrm>
              <a:blipFill>
                <a:blip r:embed="rId3"/>
                <a:stretch>
                  <a:fillRect l="-437" t="-443" r="-10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78942-B3CA-8844-9AEB-E2A806AC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8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4C3C5-F0EE-2F41-A040-ECF2D321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Ex) Intersection of Circle and Line Segment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(2/2)</a:t>
            </a:r>
            <a:endParaRPr kumimoji="1"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EF8AA1-8BF9-A44D-8B70-4468BA3B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5"/>
            <a:ext cx="11621332" cy="589437"/>
          </a:xfrm>
        </p:spPr>
        <p:txBody>
          <a:bodyPr/>
          <a:lstStyle/>
          <a:p>
            <a:r>
              <a:rPr lang="en-US" altLang="ko-KR" sz="2400" dirty="0"/>
              <a:t>For Case 1 and 2, we should test the zeros t is in the range [0, 1].</a:t>
            </a:r>
            <a:endParaRPr lang="ko-KR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78942-B3CA-8844-9AEB-E2A806AC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A7175D-A02A-DA4F-AAA1-E8065F14F818}"/>
              </a:ext>
            </a:extLst>
          </p:cNvPr>
          <p:cNvGrpSpPr/>
          <p:nvPr/>
        </p:nvGrpSpPr>
        <p:grpSpPr>
          <a:xfrm>
            <a:off x="1059678" y="1909346"/>
            <a:ext cx="2013628" cy="1704320"/>
            <a:chOff x="1059678" y="1909346"/>
            <a:chExt cx="2013628" cy="170432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F89E3DA-BF70-994F-B40C-3C7DB6B5B7ED}"/>
                </a:ext>
              </a:extLst>
            </p:cNvPr>
            <p:cNvSpPr/>
            <p:nvPr/>
          </p:nvSpPr>
          <p:spPr bwMode="auto">
            <a:xfrm>
              <a:off x="1459522" y="1999396"/>
              <a:ext cx="108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1AAAA41D-9531-9841-BEAA-9CFB35F0DC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26493" y="1909346"/>
              <a:ext cx="1079998" cy="1080000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0F9564-D534-D14C-9E0D-B196E484759A}"/>
                    </a:ext>
                  </a:extLst>
                </p:cNvPr>
                <p:cNvSpPr txBox="1"/>
                <p:nvPr/>
              </p:nvSpPr>
              <p:spPr>
                <a:xfrm>
                  <a:off x="1059678" y="3244334"/>
                  <a:ext cx="20136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≤1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0F9564-D534-D14C-9E0D-B196E48475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678" y="3244334"/>
                  <a:ext cx="201362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50" t="-3226" r="-1875" b="-3548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B8ED871-AED3-1444-9820-3F3F5F8A8F9B}"/>
                </a:ext>
              </a:extLst>
            </p:cNvPr>
            <p:cNvSpPr/>
            <p:nvPr/>
          </p:nvSpPr>
          <p:spPr>
            <a:xfrm>
              <a:off x="1629010" y="199515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3045201-4FE9-7147-A9E9-5CE6BB7BC444}"/>
                </a:ext>
              </a:extLst>
            </p:cNvPr>
            <p:cNvSpPr/>
            <p:nvPr/>
          </p:nvSpPr>
          <p:spPr>
            <a:xfrm>
              <a:off x="2359522" y="276401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0BDCB1-38F9-A44F-A280-F7C1521B2195}"/>
              </a:ext>
            </a:extLst>
          </p:cNvPr>
          <p:cNvGrpSpPr/>
          <p:nvPr/>
        </p:nvGrpSpPr>
        <p:grpSpPr>
          <a:xfrm>
            <a:off x="4241787" y="1933528"/>
            <a:ext cx="2234265" cy="1704320"/>
            <a:chOff x="4241787" y="1933528"/>
            <a:chExt cx="2234265" cy="170432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57F5933-2C8B-B640-AA8A-E7EF29938047}"/>
                </a:ext>
              </a:extLst>
            </p:cNvPr>
            <p:cNvSpPr/>
            <p:nvPr/>
          </p:nvSpPr>
          <p:spPr bwMode="auto">
            <a:xfrm>
              <a:off x="4641631" y="2023578"/>
              <a:ext cx="108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3501B15F-4154-0A43-9731-266A02A7A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8601" y="1933528"/>
              <a:ext cx="610949" cy="634069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C268219-4EB8-514D-91BA-6B8D9C5BED69}"/>
                    </a:ext>
                  </a:extLst>
                </p:cNvPr>
                <p:cNvSpPr txBox="1"/>
                <p:nvPr/>
              </p:nvSpPr>
              <p:spPr>
                <a:xfrm>
                  <a:off x="4241787" y="3268516"/>
                  <a:ext cx="223426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≤1≤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C268219-4EB8-514D-91BA-6B8D9C5BE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1787" y="3268516"/>
                  <a:ext cx="223426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695" t="-3333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2D849E4-1B5E-BE49-B89C-E5E26010282A}"/>
                </a:ext>
              </a:extLst>
            </p:cNvPr>
            <p:cNvSpPr/>
            <p:nvPr/>
          </p:nvSpPr>
          <p:spPr>
            <a:xfrm>
              <a:off x="4803964" y="201933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0103F96-DFE1-5842-8D49-74B7105C1E46}"/>
                </a:ext>
              </a:extLst>
            </p:cNvPr>
            <p:cNvSpPr/>
            <p:nvPr/>
          </p:nvSpPr>
          <p:spPr>
            <a:xfrm>
              <a:off x="5550919" y="278820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FB2052-FD61-1E49-A7D3-257C3AD62AAA}"/>
              </a:ext>
            </a:extLst>
          </p:cNvPr>
          <p:cNvGrpSpPr/>
          <p:nvPr/>
        </p:nvGrpSpPr>
        <p:grpSpPr>
          <a:xfrm>
            <a:off x="7474231" y="1527046"/>
            <a:ext cx="1772152" cy="2086620"/>
            <a:chOff x="7474231" y="1527046"/>
            <a:chExt cx="1772152" cy="20866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8E594FA-7B71-EF4D-93DF-2BFF9509B473}"/>
                </a:ext>
              </a:extLst>
            </p:cNvPr>
            <p:cNvSpPr/>
            <p:nvPr/>
          </p:nvSpPr>
          <p:spPr bwMode="auto">
            <a:xfrm>
              <a:off x="7737950" y="1995155"/>
              <a:ext cx="108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EB9F1CC-83FB-C04B-94E7-CF2C15A6C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47525" y="1527046"/>
              <a:ext cx="298819" cy="282914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CCF26A5-C912-C44D-BF3F-C87DCC94FD43}"/>
                </a:ext>
              </a:extLst>
            </p:cNvPr>
            <p:cNvSpPr/>
            <p:nvPr/>
          </p:nvSpPr>
          <p:spPr>
            <a:xfrm>
              <a:off x="7977406" y="19197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1E09FA-49BD-F947-AF4F-1C4A073A8438}"/>
                </a:ext>
              </a:extLst>
            </p:cNvPr>
            <p:cNvSpPr/>
            <p:nvPr/>
          </p:nvSpPr>
          <p:spPr>
            <a:xfrm>
              <a:off x="8658518" y="258459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664AA9-F253-FD49-8225-0F7F820AD49A}"/>
                    </a:ext>
                  </a:extLst>
                </p:cNvPr>
                <p:cNvSpPr txBox="1"/>
                <p:nvPr/>
              </p:nvSpPr>
              <p:spPr>
                <a:xfrm>
                  <a:off x="7474231" y="3244334"/>
                  <a:ext cx="177215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∉[0, 1]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664AA9-F253-FD49-8225-0F7F820AD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4231" y="3244334"/>
                  <a:ext cx="177215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429" r="-4286" b="-290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4452339-F5BE-FF43-9D30-569372E8061B}"/>
                  </a:ext>
                </a:extLst>
              </p:cNvPr>
              <p:cNvSpPr/>
              <p:nvPr/>
            </p:nvSpPr>
            <p:spPr>
              <a:xfrm>
                <a:off x="250370" y="4718268"/>
                <a:ext cx="1053955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Finally, we can get the intersection points by substituting valid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/>
                  <a:t> into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400" dirty="0"/>
                  <a:t>.</a:t>
                </a: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4452339-F5BE-FF43-9D30-569372E80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0" y="4718268"/>
                <a:ext cx="10539550" cy="830997"/>
              </a:xfrm>
              <a:prstGeom prst="rect">
                <a:avLst/>
              </a:prstGeom>
              <a:blipFill>
                <a:blip r:embed="rId6"/>
                <a:stretch>
                  <a:fillRect l="-842" t="-9231" b="-1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16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28744-5475-7944-98F3-777A9652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Line – Two Points Parametric Form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461732" cy="570342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400" dirty="0"/>
                  <a:t>Two Points Parametric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400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𝑧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,  </m:t>
                    </m:r>
                    <m:r>
                      <a:rPr lang="en-US" altLang="ko-KR" sz="2400" i="1" dirty="0"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latin typeface="Cambria Math" charset="0"/>
                        <a:ea typeface="Cambria Math" charset="0"/>
                        <a:cs typeface="Cambria Math" charset="0"/>
                        <a:sym typeface="Symbol"/>
                      </a:rPr>
                      <m:t>∈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[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sym typeface="Symbol"/>
                      </a:rPr>
                      <m:t>−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∞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,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∞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]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sz="2400" dirty="0"/>
                  <a:t> </a:t>
                </a:r>
              </a:p>
              <a:p>
                <a:pPr lvl="1">
                  <a:buNone/>
                </a:pPr>
                <a:r>
                  <a:rPr lang="en-US" altLang="ko-KR" sz="2400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=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+ 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 =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+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=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+ 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 =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+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=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+ 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 =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+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  <a:p>
                <a:pPr lvl="1">
                  <a:buNone/>
                </a:pPr>
                <a:endParaRPr lang="en-US" altLang="ko-KR" sz="2400" dirty="0"/>
              </a:p>
              <a:p>
                <a:pPr lvl="1">
                  <a:buNone/>
                </a:pPr>
                <a:r>
                  <a:rPr lang="en-US" altLang="ko-KR" sz="2400" dirty="0"/>
                  <a:t>when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latin typeface="Cambria Math" charset="0"/>
                      </a:rPr>
                      <m:t> = 0,  </m:t>
                    </m:r>
                    <m:r>
                      <a:rPr lang="en-US" altLang="ko-KR" sz="2400" b="1" dirty="0">
                        <a:latin typeface="Cambria Math" charset="0"/>
                      </a:rPr>
                      <m:t> </m:t>
                    </m:r>
                    <m:r>
                      <a:rPr lang="en-US" altLang="ko-KR" sz="2400" b="1" dirty="0">
                        <a:latin typeface="Cambria Math" charset="0"/>
                      </a:rPr>
                      <m:t>𝐂</m:t>
                    </m:r>
                    <m:r>
                      <a:rPr lang="en-US" altLang="ko-KR" sz="2400" i="1" dirty="0">
                        <a:latin typeface="Cambria Math" charset="0"/>
                      </a:rPr>
                      <m:t>(0) = (</m:t>
                    </m:r>
                    <m:r>
                      <a:rPr lang="en-US" altLang="ko-KR" sz="2400" i="1" dirty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r>
                      <a:rPr lang="en-US" altLang="ko-KR" sz="2400" i="1" dirty="0">
                        <a:latin typeface="Cambria Math" charset="0"/>
                      </a:rPr>
                      <m:t>𝑧</m:t>
                    </m:r>
                    <m:r>
                      <a:rPr lang="en-US" altLang="ko-KR" sz="2400" i="1" dirty="0">
                        <a:latin typeface="Cambria Math" charset="0"/>
                      </a:rPr>
                      <m:t>(0)) = 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/>
              </a:p>
              <a:p>
                <a:pPr lvl="1">
                  <a:buNone/>
                </a:pPr>
                <a:r>
                  <a:rPr lang="en-US" altLang="ko-KR" sz="2400" dirty="0"/>
                  <a:t>when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latin typeface="Cambria Math" charset="0"/>
                      </a:rPr>
                      <m:t> = 1, </m:t>
                    </m:r>
                    <m:r>
                      <a:rPr lang="en-US" altLang="ko-KR" sz="2400" b="1" dirty="0">
                        <a:latin typeface="Cambria Math" charset="0"/>
                      </a:rPr>
                      <m:t> </m:t>
                    </m:r>
                    <m:r>
                      <a:rPr lang="en-US" altLang="ko-KR" sz="2400" b="1" dirty="0">
                        <a:latin typeface="Cambria Math" charset="0"/>
                      </a:rPr>
                      <m:t>𝐂</m:t>
                    </m:r>
                    <m:r>
                      <a:rPr lang="en-US" altLang="ko-KR" sz="2400" i="1" dirty="0">
                        <a:latin typeface="Cambria Math" charset="0"/>
                      </a:rPr>
                      <m:t>(1) = (</m:t>
                    </m:r>
                    <m:r>
                      <a:rPr lang="en-US" altLang="ko-KR" sz="2400" i="1" dirty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𝑧</m:t>
                    </m:r>
                    <m:r>
                      <a:rPr lang="en-US" altLang="ko-KR" sz="2400" i="1" dirty="0">
                        <a:latin typeface="Cambria Math" charset="0"/>
                      </a:rPr>
                      <m:t>(1)) = 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461732" cy="5703425"/>
              </a:xfrm>
              <a:blipFill>
                <a:blip r:embed="rId3"/>
                <a:stretch>
                  <a:fillRect l="-14712" t="-36364" b="-2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4F5DEF-A009-B44F-A5C9-AC911D0A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34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28744-5475-7944-98F3-777A9652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Line – Point and Vector Form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461732" cy="570342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Point and Vector Form: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b="1" dirty="0" err="1">
                        <a:latin typeface="Cambria Math" charset="0"/>
                      </a:rPr>
                      <m:t>𝐯</m:t>
                    </m:r>
                    <m:r>
                      <a:rPr lang="en-US" altLang="ko-KR" sz="2000" i="1" dirty="0" err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  <a:sym typeface="Symbol"/>
                          </a:rPr>
                          <m:t>−, 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,   </m:t>
                    </m:r>
                    <m:r>
                      <a:rPr lang="en-US" altLang="ko-KR" sz="2000" i="1">
                        <a:latin typeface="Cambria Math" charset="0"/>
                      </a:rPr>
                      <m:t>𝑣</m:t>
                    </m:r>
                    <m:r>
                      <a:rPr lang="en-US" altLang="ko-KR" sz="20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/>
                  <a:t>: directional vector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   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sSub>
                      <m:sSubPr>
                        <m:ctrlPr>
                          <a:rPr lang="en-US" altLang="ko-KR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err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 dirty="0" err="1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dirty="0">
                        <a:latin typeface="Cambria Math" charset="0"/>
                      </a:rPr>
                      <m:t>, 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sSub>
                      <m:sSubPr>
                        <m:ctrlPr>
                          <a:rPr lang="en-US" altLang="ko-KR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err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 dirty="0" err="1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, 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𝑧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𝑧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pPr marL="0" indent="0">
                  <a:buNone/>
                </a:pP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461732" cy="5703425"/>
              </a:xfrm>
              <a:blipFill>
                <a:blip r:embed="rId3"/>
                <a:stretch>
                  <a:fillRect l="-442" t="-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4F5DEF-A009-B44F-A5C9-AC911D0A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713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28744-5475-7944-98F3-777A9652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Line – Two Points Implicit Form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461732" cy="1175199"/>
              </a:xfrm>
            </p:spPr>
            <p:txBody>
              <a:bodyPr/>
              <a:lstStyle/>
              <a:p>
                <a:r>
                  <a:rPr lang="en-US" altLang="ko-KR" sz="2400" dirty="0"/>
                  <a:t>Two points Implicit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:</a:t>
                </a:r>
              </a:p>
              <a:p>
                <a:pPr lvl="1"/>
                <a:r>
                  <a:rPr lang="en-US" altLang="ko-KR" sz="2000" dirty="0"/>
                  <a:t>represented with two equations:</a:t>
                </a:r>
              </a:p>
              <a:p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461732" cy="1175199"/>
              </a:xfrm>
              <a:blipFill>
                <a:blip r:embed="rId3"/>
                <a:stretch>
                  <a:fillRect l="-774" t="-3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4F5DEF-A009-B44F-A5C9-AC911D0A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D6A62E9-4914-AA4D-B231-0A76B242A2AA}"/>
                  </a:ext>
                </a:extLst>
              </p:cNvPr>
              <p:cNvSpPr/>
              <p:nvPr/>
            </p:nvSpPr>
            <p:spPr>
              <a:xfrm>
                <a:off x="1665305" y="2173996"/>
                <a:ext cx="4587731" cy="90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D6A62E9-4914-AA4D-B231-0A76B242A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305" y="2173996"/>
                <a:ext cx="4587731" cy="90390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9FFF48E-6FDB-5344-BC85-5B319129A455}"/>
              </a:ext>
            </a:extLst>
          </p:cNvPr>
          <p:cNvSpPr/>
          <p:nvPr/>
        </p:nvSpPr>
        <p:spPr bwMode="auto">
          <a:xfrm>
            <a:off x="1665305" y="2101174"/>
            <a:ext cx="2926150" cy="1245141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832F247-7A93-804E-8CF3-29B449032643}"/>
              </a:ext>
            </a:extLst>
          </p:cNvPr>
          <p:cNvSpPr/>
          <p:nvPr/>
        </p:nvSpPr>
        <p:spPr bwMode="auto">
          <a:xfrm>
            <a:off x="3326886" y="1915979"/>
            <a:ext cx="3307378" cy="183889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8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EB624-6D21-0145-80AA-5B2645CB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Plane and Plane Patch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D8E1C-A780-604B-991B-FEB3433BC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5"/>
            <a:ext cx="6892552" cy="5703425"/>
          </a:xfrm>
        </p:spPr>
        <p:txBody>
          <a:bodyPr/>
          <a:lstStyle/>
          <a:p>
            <a:r>
              <a:rPr lang="en-US" altLang="ko-KR" dirty="0"/>
              <a:t>Two Primitives should be distinguished: </a:t>
            </a:r>
          </a:p>
          <a:p>
            <a:pPr lvl="1"/>
            <a:r>
              <a:rPr lang="en-US" altLang="ko-KR" sz="2400" dirty="0"/>
              <a:t>Plane</a:t>
            </a:r>
          </a:p>
          <a:p>
            <a:pPr lvl="2"/>
            <a:r>
              <a:rPr lang="en-US" altLang="ko-KR" sz="2400" dirty="0"/>
              <a:t>Infinite Plane</a:t>
            </a:r>
          </a:p>
          <a:p>
            <a:pPr lvl="2"/>
            <a:r>
              <a:rPr lang="en-US" altLang="ko-KR" sz="2400" dirty="0"/>
              <a:t>No definite range</a:t>
            </a:r>
          </a:p>
          <a:p>
            <a:pPr lvl="1"/>
            <a:r>
              <a:rPr lang="en-US" altLang="ko-KR" sz="2400" dirty="0"/>
              <a:t>Plane Patch</a:t>
            </a:r>
          </a:p>
          <a:p>
            <a:pPr lvl="2"/>
            <a:r>
              <a:rPr lang="en-US" altLang="ko-KR" sz="2400" dirty="0"/>
              <a:t>Finite Plane Segment</a:t>
            </a:r>
          </a:p>
          <a:p>
            <a:pPr lvl="2"/>
            <a:r>
              <a:rPr lang="en-US" altLang="ko-KR" sz="2400" dirty="0"/>
              <a:t>Range of Plane Patch is definitely given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657A9-4D42-7C4A-B5FA-6E7E0ACB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C3ECAD-E36E-7143-A719-DA32C420218F}"/>
              </a:ext>
            </a:extLst>
          </p:cNvPr>
          <p:cNvSpPr/>
          <p:nvPr/>
        </p:nvSpPr>
        <p:spPr>
          <a:xfrm>
            <a:off x="7883391" y="3385257"/>
            <a:ext cx="1071570" cy="101799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prstDash val="solid"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5C41C6-4C9D-104A-9D4B-F60947F9DC31}"/>
              </a:ext>
            </a:extLst>
          </p:cNvPr>
          <p:cNvGrpSpPr/>
          <p:nvPr/>
        </p:nvGrpSpPr>
        <p:grpSpPr>
          <a:xfrm>
            <a:off x="7565058" y="1565777"/>
            <a:ext cx="1878012" cy="1179502"/>
            <a:chOff x="6122988" y="1765300"/>
            <a:chExt cx="1878012" cy="117950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55E0751-254B-784B-B9AF-8F0FAEB164FE}"/>
                </a:ext>
              </a:extLst>
            </p:cNvPr>
            <p:cNvSpPr/>
            <p:nvPr/>
          </p:nvSpPr>
          <p:spPr>
            <a:xfrm>
              <a:off x="6567083" y="1863310"/>
              <a:ext cx="1071570" cy="101799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  <a:prstDash val="sysDash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3A39550-FFBB-9A4F-9916-69EAB4D88B2E}"/>
                </a:ext>
              </a:extLst>
            </p:cNvPr>
            <p:cNvCxnSpPr/>
            <p:nvPr/>
          </p:nvCxnSpPr>
          <p:spPr bwMode="auto">
            <a:xfrm flipV="1">
              <a:off x="7494588" y="1765300"/>
              <a:ext cx="506412" cy="31035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CB7D58AB-75F9-434F-B1B4-C8C30B54D1EA}"/>
                </a:ext>
              </a:extLst>
            </p:cNvPr>
            <p:cNvCxnSpPr/>
            <p:nvPr/>
          </p:nvCxnSpPr>
          <p:spPr bwMode="auto">
            <a:xfrm flipV="1">
              <a:off x="6122988" y="2634451"/>
              <a:ext cx="506412" cy="31035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F45B85E-E504-3747-9182-B3F1F67F46FE}"/>
                </a:ext>
              </a:extLst>
            </p:cNvPr>
            <p:cNvCxnSpPr/>
            <p:nvPr/>
          </p:nvCxnSpPr>
          <p:spPr bwMode="auto">
            <a:xfrm flipH="1" flipV="1">
              <a:off x="6370119" y="1799810"/>
              <a:ext cx="393928" cy="25956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DBE311E-C030-AF42-B04C-C60E9AA95C8B}"/>
                </a:ext>
              </a:extLst>
            </p:cNvPr>
            <p:cNvCxnSpPr/>
            <p:nvPr/>
          </p:nvCxnSpPr>
          <p:spPr bwMode="auto">
            <a:xfrm flipH="1" flipV="1">
              <a:off x="7512891" y="2599103"/>
              <a:ext cx="393928" cy="25956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5016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5BC4-B66F-3846-AFF6-E4F9565C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Plane Equation (Implicit)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04AF3E-3521-244B-B496-E0440FE639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080239" cy="5703425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latin typeface="Cambria Math" charset="0"/>
                        </a:rPr>
                        <m:t>𝑓</m:t>
                      </m:r>
                      <m:r>
                        <a:rPr lang="en-US" altLang="ko-KR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altLang="ko-KR" sz="2400" i="1" dirty="0" err="1">
                          <a:latin typeface="Cambria Math" charset="0"/>
                        </a:rPr>
                        <m:t>𝑥</m:t>
                      </m:r>
                      <m:r>
                        <a:rPr lang="en-US" altLang="ko-KR" sz="2400" i="1" dirty="0" err="1">
                          <a:latin typeface="Cambria Math" charset="0"/>
                        </a:rPr>
                        <m:t>,</m:t>
                      </m:r>
                      <m:r>
                        <a:rPr lang="en-US" altLang="ko-KR" sz="2400" i="1" dirty="0" err="1">
                          <a:latin typeface="Cambria Math" charset="0"/>
                        </a:rPr>
                        <m:t>𝑦</m:t>
                      </m:r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) = 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𝐴𝑥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 + 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𝐵𝑦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 + </m:t>
                      </m:r>
                      <m:r>
                        <a:rPr lang="en-US" altLang="ko-KR" sz="2400" i="1" dirty="0" err="1">
                          <a:latin typeface="Cambria Math" charset="0"/>
                        </a:rPr>
                        <m:t>𝐶𝑧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 + 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𝐷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 = 0 </m:t>
                      </m:r>
                    </m:oMath>
                  </m:oMathPara>
                </a14:m>
                <a:endParaRPr lang="en-US" altLang="ko-KR" sz="2400" dirty="0"/>
              </a:p>
              <a:p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𝐧</m:t>
                    </m:r>
                    <m:r>
                      <a:rPr lang="en-US" altLang="ko-KR" sz="2400" i="1" dirty="0">
                        <a:latin typeface="Cambria Math" charset="0"/>
                      </a:rPr>
                      <m:t>=(</m:t>
                    </m:r>
                    <m:r>
                      <a:rPr lang="en-US" altLang="ko-KR" sz="2400" i="1" dirty="0">
                        <a:latin typeface="Cambria Math" charset="0"/>
                      </a:rPr>
                      <m:t>𝐴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𝐵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𝐶</m:t>
                    </m:r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: Normal vector of the plane</a:t>
                </a:r>
              </a:p>
              <a:p>
                <a:r>
                  <a:rPr lang="en-US" altLang="ko-KR" sz="2400" dirty="0"/>
                  <a:t>Deriving the plane equation </a:t>
                </a:r>
              </a:p>
              <a:p>
                <a:pPr lvl="1"/>
                <a:r>
                  <a:rPr lang="en-US" altLang="ko-KR" sz="2400" dirty="0"/>
                  <a:t>A normal vector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𝐧</m:t>
                    </m:r>
                    <m:r>
                      <a:rPr lang="en-US" altLang="ko-KR" sz="2400" i="1" dirty="0">
                        <a:latin typeface="Cambria Math" charset="0"/>
                      </a:rPr>
                      <m:t> = (</m:t>
                    </m:r>
                    <m:r>
                      <a:rPr lang="en-US" altLang="ko-KR" sz="2400" i="1" dirty="0">
                        <a:latin typeface="Cambria Math" charset="0"/>
                      </a:rPr>
                      <m:t>𝐴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𝐵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𝐶</m:t>
                    </m:r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/>
              </a:p>
              <a:p>
                <a:pPr lvl="1"/>
                <a:r>
                  <a:rPr lang="en-US" altLang="ko-KR" sz="2400" dirty="0"/>
                  <a:t>Known point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𝐩</m:t>
                    </m:r>
                    <m:r>
                      <a:rPr lang="en-US" altLang="ko-KR" sz="2400" i="1" dirty="0">
                        <a:latin typeface="Cambria Math" charset="0"/>
                      </a:rPr>
                      <m:t> = 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altLang="ko-KR" sz="2400" dirty="0"/>
                  <a:t>on the plane </a:t>
                </a:r>
              </a:p>
              <a:p>
                <a:pPr lvl="1"/>
                <a:r>
                  <a:rPr lang="en-US" altLang="ko-KR" sz="2400" dirty="0"/>
                  <a:t>The plane is a set of points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𝐫</m:t>
                    </m:r>
                    <m:r>
                      <a:rPr lang="en-US" altLang="ko-KR" sz="2400" i="1" dirty="0">
                        <a:latin typeface="Cambria Math" charset="0"/>
                      </a:rPr>
                      <m:t> = (</m:t>
                    </m:r>
                    <m:r>
                      <a:rPr lang="en-US" altLang="ko-KR" sz="2400" i="1" dirty="0">
                        <a:latin typeface="Cambria Math" charset="0"/>
                      </a:rPr>
                      <m:t>𝑥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𝑦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𝑧</m:t>
                    </m:r>
                    <m:r>
                      <a:rPr lang="en-US" altLang="ko-KR" sz="24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altLang="ko-KR" sz="2400" dirty="0"/>
                  <a:t>such that 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𝐧</m:t>
                    </m:r>
                    <m:r>
                      <a:rPr lang="en-US" altLang="ko-KR" sz="2400" i="1" dirty="0">
                        <a:latin typeface="Cambria Math" charset="0"/>
                      </a:rPr>
                      <m:t>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 (</m:t>
                    </m:r>
                    <m:r>
                      <a:rPr lang="en-US" altLang="ko-KR" sz="2400" b="1" dirty="0">
                        <a:latin typeface="Cambria Math" charset="0"/>
                        <a:sym typeface="Symbol"/>
                      </a:rPr>
                      <m:t>𝐫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– </m:t>
                    </m:r>
                    <m:r>
                      <a:rPr lang="en-US" altLang="ko-KR" sz="2400" b="1" dirty="0">
                        <a:latin typeface="Cambria Math" charset="0"/>
                        <a:sym typeface="Symbol"/>
                      </a:rPr>
                      <m:t>𝐩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) </m:t>
                    </m:r>
                  </m:oMath>
                </a14:m>
                <a:r>
                  <a:rPr lang="en-US" altLang="ko-KR" sz="2400" dirty="0">
                    <a:sym typeface="Symbol"/>
                  </a:rPr>
                  <a:t>= 0: </a:t>
                </a:r>
              </a:p>
              <a:p>
                <a:pPr marL="457200" lvl="1" indent="0">
                  <a:buNone/>
                </a:pPr>
                <a:endParaRPr lang="en-US" altLang="ko-KR" sz="2400" dirty="0">
                  <a:sym typeface="Symbol"/>
                </a:endParaRP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(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𝐴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, 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𝐵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, 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𝐶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)  (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𝑥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, 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𝑦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, 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𝑧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) = 0 </m:t>
                      </m:r>
                    </m:oMath>
                  </m:oMathPara>
                </a14:m>
                <a:endParaRPr lang="en-US" altLang="ko-KR" sz="2400" dirty="0">
                  <a:sym typeface="Symbol"/>
                </a:endParaRPr>
              </a:p>
              <a:p>
                <a:pPr lvl="1">
                  <a:buNone/>
                </a:pPr>
                <a:endParaRPr lang="en-US" altLang="ko-KR" sz="2400" dirty="0">
                  <a:sym typeface="Symbol"/>
                </a:endParaRPr>
              </a:p>
              <a:p>
                <a:pPr lvl="1">
                  <a:buNone/>
                </a:pPr>
                <a:r>
                  <a:rPr lang="en-US" altLang="ko-KR" sz="2400" dirty="0">
                    <a:sym typeface="Symbol"/>
                  </a:rPr>
                  <a:t>Thus,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𝐴𝑥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𝐵𝑦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𝐶𝑧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𝐷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= 0</m:t>
                    </m:r>
                  </m:oMath>
                </a14:m>
                <a:r>
                  <a:rPr lang="en-US" altLang="ko-KR" sz="2400" dirty="0">
                    <a:sym typeface="Symbol"/>
                  </a:rPr>
                  <a:t>,</a:t>
                </a:r>
              </a:p>
              <a:p>
                <a:pPr lvl="1">
                  <a:buNone/>
                </a:pPr>
                <a:r>
                  <a:rPr lang="en-US" altLang="ko-KR" sz="2400" dirty="0">
                    <a:sym typeface="Symbol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𝐷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= − (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𝐴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𝐵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𝐶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)  (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𝑥</m:t>
                    </m:r>
                    <m:r>
                      <a:rPr lang="en-US" altLang="ko-KR" sz="2400" i="1" baseline="-25000" dirty="0">
                        <a:latin typeface="Cambria Math" charset="0"/>
                        <a:sym typeface="Symbol"/>
                      </a:rPr>
                      <m:t>1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𝑦</m:t>
                    </m:r>
                    <m:r>
                      <a:rPr lang="en-US" altLang="ko-KR" sz="2400" i="1" baseline="-25000" dirty="0">
                        <a:latin typeface="Cambria Math" charset="0"/>
                        <a:sym typeface="Symbol"/>
                      </a:rPr>
                      <m:t>1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𝑧</m:t>
                    </m:r>
                    <m:r>
                      <a:rPr lang="en-US" altLang="ko-KR" sz="2400" i="1" baseline="-25000" dirty="0">
                        <a:latin typeface="Cambria Math" charset="0"/>
                        <a:sym typeface="Symbol"/>
                      </a:rPr>
                      <m:t>1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) = −</m:t>
                    </m:r>
                    <m:r>
                      <a:rPr lang="en-US" altLang="ko-KR" sz="2400" b="1" dirty="0">
                        <a:latin typeface="Cambria Math" charset="0"/>
                        <a:sym typeface="Symbol"/>
                      </a:rPr>
                      <m:t>𝐧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 </m:t>
                    </m:r>
                    <m:r>
                      <a:rPr lang="en-US" altLang="ko-KR" sz="2400" b="1" dirty="0">
                        <a:latin typeface="Cambria Math" charset="0"/>
                        <a:sym typeface="Symbol"/>
                      </a:rPr>
                      <m:t>𝐩</m:t>
                    </m:r>
                    <m:r>
                      <a:rPr lang="en-US" altLang="ko-KR" sz="2400" b="1" i="1" dirty="0">
                        <a:latin typeface="Cambria Math" charset="0"/>
                        <a:sym typeface="Symbol"/>
                      </a:rPr>
                      <m:t> </m:t>
                    </m:r>
                  </m:oMath>
                </a14:m>
                <a:endParaRPr lang="en-US" altLang="ko-KR" sz="2400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04AF3E-3521-244B-B496-E0440FE639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080239" cy="5703425"/>
              </a:xfrm>
              <a:blipFill>
                <a:blip r:embed="rId3"/>
                <a:stretch>
                  <a:fillRect l="-8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AEF24C-642C-E74B-BF00-11867E05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C7293A-314C-484F-88FE-1933C5892E3E}"/>
              </a:ext>
            </a:extLst>
          </p:cNvPr>
          <p:cNvGrpSpPr/>
          <p:nvPr/>
        </p:nvGrpSpPr>
        <p:grpSpPr>
          <a:xfrm>
            <a:off x="8068487" y="1377707"/>
            <a:ext cx="2408397" cy="1464443"/>
            <a:chOff x="6610748" y="1722264"/>
            <a:chExt cx="2408397" cy="146444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D5748A-8054-A840-AE2C-3C11E5FCB7F2}"/>
                </a:ext>
              </a:extLst>
            </p:cNvPr>
            <p:cNvSpPr/>
            <p:nvPr/>
          </p:nvSpPr>
          <p:spPr>
            <a:xfrm>
              <a:off x="6610748" y="2061558"/>
              <a:ext cx="1125149" cy="11251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52A3D79-3855-B744-82FA-4048713A9200}"/>
                </a:ext>
              </a:extLst>
            </p:cNvPr>
            <p:cNvCxnSpPr/>
            <p:nvPr/>
          </p:nvCxnSpPr>
          <p:spPr>
            <a:xfrm rot="5400000" flipH="1" flipV="1">
              <a:off x="7057433" y="2329488"/>
              <a:ext cx="428628" cy="11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10">
                  <a:extLst>
                    <a:ext uri="{FF2B5EF4-FFF2-40B4-BE49-F238E27FC236}">
                      <a16:creationId xmlns:a16="http://schemas.microsoft.com/office/drawing/2014/main" id="{BBEB317E-73EC-F942-A563-FBD8776FC2F4}"/>
                    </a:ext>
                  </a:extLst>
                </p:cNvPr>
                <p:cNvSpPr txBox="1"/>
                <p:nvPr/>
              </p:nvSpPr>
              <p:spPr>
                <a:xfrm>
                  <a:off x="7043732" y="1722264"/>
                  <a:ext cx="19754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dirty="0" smtClean="0">
                            <a:latin typeface="Cambria Math" charset="0"/>
                          </a:rPr>
                          <m:t>𝐧</m:t>
                        </m:r>
                        <m:r>
                          <a:rPr lang="en-US" altLang="ko-KR" sz="2400" b="1" i="1" dirty="0" smtClean="0">
                            <a:latin typeface="Cambria Math" charset="0"/>
                          </a:rPr>
                          <m:t>=(</m:t>
                        </m:r>
                        <m:r>
                          <a:rPr lang="en-US" altLang="ko-KR" sz="2400" b="0" i="1" dirty="0" smtClean="0">
                            <a:latin typeface="Cambria Math" charset="0"/>
                          </a:rPr>
                          <m:t>𝐴</m:t>
                        </m:r>
                        <m:r>
                          <a:rPr lang="en-US" altLang="ko-KR" sz="24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b="0" i="1" dirty="0" smtClean="0">
                            <a:latin typeface="Cambria Math" charset="0"/>
                          </a:rPr>
                          <m:t>𝐵</m:t>
                        </m:r>
                        <m:r>
                          <a:rPr lang="en-US" altLang="ko-KR" sz="24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b="0" i="1" dirty="0" smtClean="0">
                            <a:latin typeface="Cambria Math" charset="0"/>
                          </a:rPr>
                          <m:t>𝐶</m:t>
                        </m:r>
                        <m:r>
                          <a:rPr lang="en-US" altLang="ko-KR" sz="2400" b="1" i="1" dirty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8" name="TextBox 10">
                  <a:extLst>
                    <a:ext uri="{FF2B5EF4-FFF2-40B4-BE49-F238E27FC236}">
                      <a16:creationId xmlns:a16="http://schemas.microsoft.com/office/drawing/2014/main" id="{BBEB317E-73EC-F942-A563-FBD8776FC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3732" y="1722264"/>
                  <a:ext cx="1975413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C9F414-5316-6D45-9FAA-DCB995FF6E46}"/>
              </a:ext>
            </a:extLst>
          </p:cNvPr>
          <p:cNvGrpSpPr/>
          <p:nvPr/>
        </p:nvGrpSpPr>
        <p:grpSpPr>
          <a:xfrm>
            <a:off x="8631061" y="3556243"/>
            <a:ext cx="1125149" cy="1356285"/>
            <a:chOff x="6629400" y="4599855"/>
            <a:chExt cx="1125149" cy="1356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10">
                  <a:extLst>
                    <a:ext uri="{FF2B5EF4-FFF2-40B4-BE49-F238E27FC236}">
                      <a16:creationId xmlns:a16="http://schemas.microsoft.com/office/drawing/2014/main" id="{41FF4F93-0CA0-9A48-BC82-4D3BA78CFBCA}"/>
                    </a:ext>
                  </a:extLst>
                </p:cNvPr>
                <p:cNvSpPr txBox="1"/>
                <p:nvPr/>
              </p:nvSpPr>
              <p:spPr>
                <a:xfrm>
                  <a:off x="7125714" y="4599855"/>
                  <a:ext cx="4844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dirty="0" smtClean="0">
                            <a:latin typeface="Cambria Math" charset="0"/>
                          </a:rPr>
                          <m:t>𝐧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10" name="TextBox 10">
                  <a:extLst>
                    <a:ext uri="{FF2B5EF4-FFF2-40B4-BE49-F238E27FC236}">
                      <a16:creationId xmlns:a16="http://schemas.microsoft.com/office/drawing/2014/main" id="{41FF4F93-0CA0-9A48-BC82-4D3BA78CFB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714" y="4599855"/>
                  <a:ext cx="484427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23DB1F3-98A0-6940-8FBC-6C0A91207375}"/>
                </a:ext>
              </a:extLst>
            </p:cNvPr>
            <p:cNvSpPr/>
            <p:nvPr/>
          </p:nvSpPr>
          <p:spPr>
            <a:xfrm>
              <a:off x="6629400" y="4830991"/>
              <a:ext cx="1125149" cy="11251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C023926-8BC3-2D4E-9A3B-F850E54E21ED}"/>
                </a:ext>
              </a:extLst>
            </p:cNvPr>
            <p:cNvCxnSpPr/>
            <p:nvPr/>
          </p:nvCxnSpPr>
          <p:spPr>
            <a:xfrm rot="5400000" flipH="1" flipV="1">
              <a:off x="7058624" y="5151867"/>
              <a:ext cx="428628" cy="11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9">
              <a:extLst>
                <a:ext uri="{FF2B5EF4-FFF2-40B4-BE49-F238E27FC236}">
                  <a16:creationId xmlns:a16="http://schemas.microsoft.com/office/drawing/2014/main" id="{8F6F4828-6885-5D41-AFED-9C55EF6B7083}"/>
                </a:ext>
              </a:extLst>
            </p:cNvPr>
            <p:cNvCxnSpPr/>
            <p:nvPr/>
          </p:nvCxnSpPr>
          <p:spPr>
            <a:xfrm rot="10800000">
              <a:off x="7004449" y="5366777"/>
              <a:ext cx="267893" cy="119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1">
                  <a:extLst>
                    <a:ext uri="{FF2B5EF4-FFF2-40B4-BE49-F238E27FC236}">
                      <a16:creationId xmlns:a16="http://schemas.microsoft.com/office/drawing/2014/main" id="{39959ECB-A84F-554D-972D-3522F00CAB15}"/>
                    </a:ext>
                  </a:extLst>
                </p:cNvPr>
                <p:cNvSpPr txBox="1"/>
                <p:nvPr/>
              </p:nvSpPr>
              <p:spPr>
                <a:xfrm>
                  <a:off x="7195038" y="5115503"/>
                  <a:ext cx="4812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dirty="0" smtClean="0">
                            <a:latin typeface="Cambria Math" charset="0"/>
                          </a:rPr>
                          <m:t>𝐩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14" name="TextBox 11">
                  <a:extLst>
                    <a:ext uri="{FF2B5EF4-FFF2-40B4-BE49-F238E27FC236}">
                      <a16:creationId xmlns:a16="http://schemas.microsoft.com/office/drawing/2014/main" id="{39959ECB-A84F-554D-972D-3522F00CAB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038" y="5115503"/>
                  <a:ext cx="48122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2">
                  <a:extLst>
                    <a:ext uri="{FF2B5EF4-FFF2-40B4-BE49-F238E27FC236}">
                      <a16:creationId xmlns:a16="http://schemas.microsoft.com/office/drawing/2014/main" id="{E959A1CA-88E3-274D-A8E4-D51BF98B19E4}"/>
                    </a:ext>
                  </a:extLst>
                </p:cNvPr>
                <p:cNvSpPr txBox="1"/>
                <p:nvPr/>
              </p:nvSpPr>
              <p:spPr>
                <a:xfrm>
                  <a:off x="6635528" y="5139781"/>
                  <a:ext cx="4395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dirty="0" smtClean="0">
                            <a:latin typeface="Cambria Math" charset="0"/>
                          </a:rPr>
                          <m:t>𝐫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15" name="TextBox 12">
                  <a:extLst>
                    <a:ext uri="{FF2B5EF4-FFF2-40B4-BE49-F238E27FC236}">
                      <a16:creationId xmlns:a16="http://schemas.microsoft.com/office/drawing/2014/main" id="{E959A1CA-88E3-274D-A8E4-D51BF98B1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528" y="5139781"/>
                  <a:ext cx="43954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9F1F0B-D936-264F-991A-89F5855978AE}"/>
                </a:ext>
              </a:extLst>
            </p:cNvPr>
            <p:cNvSpPr/>
            <p:nvPr/>
          </p:nvSpPr>
          <p:spPr bwMode="auto">
            <a:xfrm>
              <a:off x="7226300" y="5335819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C2C5472-16B3-7B46-BE1C-C4F4397325D3}"/>
                </a:ext>
              </a:extLst>
            </p:cNvPr>
            <p:cNvSpPr/>
            <p:nvPr/>
          </p:nvSpPr>
          <p:spPr bwMode="auto">
            <a:xfrm>
              <a:off x="6959600" y="5335819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0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vs. Local Coordinate System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79824" y="1115173"/>
            <a:ext cx="9778575" cy="2664500"/>
          </a:xfrm>
        </p:spPr>
        <p:txBody>
          <a:bodyPr/>
          <a:lstStyle/>
          <a:p>
            <a:r>
              <a:rPr lang="en-US" altLang="ko-KR" dirty="0"/>
              <a:t>World coordinate system:</a:t>
            </a:r>
            <a:r>
              <a:rPr lang="ko-KR" altLang="en-US" dirty="0"/>
              <a:t> </a:t>
            </a:r>
            <a:r>
              <a:rPr lang="en-US" altLang="ko-KR" dirty="0"/>
              <a:t>unique in a world</a:t>
            </a:r>
            <a:endParaRPr lang="ko-KR" altLang="en-US" dirty="0"/>
          </a:p>
          <a:p>
            <a:r>
              <a:rPr lang="en-US" altLang="ko-KR" dirty="0"/>
              <a:t>Local coordinate system: </a:t>
            </a:r>
          </a:p>
          <a:p>
            <a:pPr lvl="1">
              <a:buFont typeface="LucidaGrande" charset="0"/>
              <a:buChar char="▹"/>
            </a:pPr>
            <a:r>
              <a:rPr lang="en-US" altLang="ko-KR" dirty="0"/>
              <a:t>used in modeling each part</a:t>
            </a:r>
            <a:r>
              <a:rPr lang="ko-KR" altLang="en-US" dirty="0"/>
              <a:t> </a:t>
            </a:r>
          </a:p>
          <a:p>
            <a:pPr lvl="1">
              <a:buFont typeface="LucidaGrande" charset="0"/>
              <a:buChar char="▹"/>
            </a:pPr>
            <a:r>
              <a:rPr lang="en-US" altLang="ko-KR" dirty="0"/>
              <a:t>useful for animating multi-linked body</a:t>
            </a:r>
            <a:r>
              <a:rPr lang="ko-KR" altLang="en-US" dirty="0"/>
              <a:t> </a:t>
            </a:r>
          </a:p>
          <a:p>
            <a:pPr lvl="1">
              <a:buFont typeface="LucidaGrande" charset="0"/>
              <a:buChar char="▹"/>
            </a:pPr>
            <a:r>
              <a:rPr lang="en-US" altLang="ko-KR" dirty="0"/>
              <a:t>“from local to world” transformation</a:t>
            </a:r>
            <a:endParaRPr lang="ko-KR" altLang="en-US" dirty="0"/>
          </a:p>
        </p:txBody>
      </p:sp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AA9F-8011-4B11-8B98-2AFC5FABDFB3}" type="slidenum">
              <a:rPr lang="ko-KR" altLang="en-US"/>
              <a:pPr/>
              <a:t>3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076090" y="3429000"/>
            <a:ext cx="2743200" cy="2819400"/>
            <a:chOff x="2324100" y="3390900"/>
            <a:chExt cx="2743200" cy="2819400"/>
          </a:xfrm>
        </p:grpSpPr>
        <p:grpSp>
          <p:nvGrpSpPr>
            <p:cNvPr id="2" name="그룹 1"/>
            <p:cNvGrpSpPr/>
            <p:nvPr/>
          </p:nvGrpSpPr>
          <p:grpSpPr>
            <a:xfrm>
              <a:off x="2324100" y="3390900"/>
              <a:ext cx="2743200" cy="2819400"/>
              <a:chOff x="4114800" y="3429000"/>
              <a:chExt cx="2743200" cy="2819400"/>
            </a:xfrm>
          </p:grpSpPr>
          <p:sp>
            <p:nvSpPr>
              <p:cNvPr id="32780" name="Line 12"/>
              <p:cNvSpPr>
                <a:spLocks noChangeShapeType="1"/>
              </p:cNvSpPr>
              <p:nvPr/>
            </p:nvSpPr>
            <p:spPr bwMode="auto">
              <a:xfrm>
                <a:off x="4114800" y="5410200"/>
                <a:ext cx="2743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1" name="Rectangle 13"/>
              <p:cNvSpPr>
                <a:spLocks noChangeArrowheads="1"/>
              </p:cNvSpPr>
              <p:nvPr/>
            </p:nvSpPr>
            <p:spPr bwMode="auto">
              <a:xfrm rot="-1889151">
                <a:off x="4495800" y="4648200"/>
                <a:ext cx="10668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0C0C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784" name="Rectangle 16"/>
              <p:cNvSpPr>
                <a:spLocks noChangeArrowheads="1"/>
              </p:cNvSpPr>
              <p:nvPr/>
            </p:nvSpPr>
            <p:spPr bwMode="auto">
              <a:xfrm>
                <a:off x="4495800" y="5029200"/>
                <a:ext cx="304800" cy="8382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785" name="Line 17"/>
              <p:cNvSpPr>
                <a:spLocks noChangeShapeType="1"/>
              </p:cNvSpPr>
              <p:nvPr/>
            </p:nvSpPr>
            <p:spPr bwMode="auto">
              <a:xfrm flipV="1">
                <a:off x="4648200" y="3429000"/>
                <a:ext cx="0" cy="2819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6" name="Text Box 18"/>
              <p:cNvSpPr txBox="1">
                <a:spLocks noChangeArrowheads="1"/>
              </p:cNvSpPr>
              <p:nvPr/>
            </p:nvSpPr>
            <p:spPr bwMode="auto">
              <a:xfrm>
                <a:off x="4953000" y="3883700"/>
                <a:ext cx="151028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/>
                  <a:t>(4, 5) </a:t>
                </a:r>
                <a:r>
                  <a:rPr lang="en-US" altLang="ko-KR" b="1" dirty="0"/>
                  <a:t>World</a:t>
                </a:r>
              </a:p>
            </p:txBody>
          </p:sp>
          <p:sp>
            <p:nvSpPr>
              <p:cNvPr id="32787" name="Oval 19"/>
              <p:cNvSpPr>
                <a:spLocks noChangeArrowheads="1"/>
              </p:cNvSpPr>
              <p:nvPr/>
            </p:nvSpPr>
            <p:spPr bwMode="auto">
              <a:xfrm>
                <a:off x="5257800" y="4267200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l="67957" t="21142" r="3177" b="43205"/>
            <a:stretch/>
          </p:blipFill>
          <p:spPr>
            <a:xfrm>
              <a:off x="2578102" y="4191000"/>
              <a:ext cx="1066798" cy="1477099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7B55119-3711-8AD4-9F89-E393984AEAC5}"/>
              </a:ext>
            </a:extLst>
          </p:cNvPr>
          <p:cNvGrpSpPr/>
          <p:nvPr/>
        </p:nvGrpSpPr>
        <p:grpSpPr>
          <a:xfrm>
            <a:off x="609102" y="3434563"/>
            <a:ext cx="2836161" cy="2819400"/>
            <a:chOff x="324975" y="3429000"/>
            <a:chExt cx="2836161" cy="28194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82E094F-52D0-FD4D-0B47-19DB449E8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l="49704" t="15414" r="-2808" b="39001"/>
            <a:stretch/>
          </p:blipFill>
          <p:spPr>
            <a:xfrm>
              <a:off x="324975" y="4255429"/>
              <a:ext cx="1962593" cy="1888581"/>
            </a:xfrm>
            <a:prstGeom prst="rect">
              <a:avLst/>
            </a:prstGeom>
          </p:spPr>
        </p:pic>
        <p:sp>
          <p:nvSpPr>
            <p:cNvPr id="32778" name="Text Box 10"/>
            <p:cNvSpPr txBox="1">
              <a:spLocks noChangeArrowheads="1"/>
            </p:cNvSpPr>
            <p:nvPr/>
          </p:nvSpPr>
          <p:spPr bwMode="auto">
            <a:xfrm>
              <a:off x="1756584" y="4625261"/>
              <a:ext cx="140455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(</a:t>
              </a:r>
              <a:r>
                <a:rPr lang="en-US" altLang="ko-KR" b="1" dirty="0"/>
                <a:t>3</a:t>
              </a:r>
              <a:r>
                <a:rPr lang="ko-KR" altLang="en-US" b="1" dirty="0"/>
                <a:t>, 1) </a:t>
              </a:r>
              <a:r>
                <a:rPr lang="en-US" altLang="ko-KR" b="1" dirty="0"/>
                <a:t>Local</a:t>
              </a:r>
            </a:p>
          </p:txBody>
        </p:sp>
        <p:sp>
          <p:nvSpPr>
            <p:cNvPr id="30" name="Line 5">
              <a:extLst>
                <a:ext uri="{FF2B5EF4-FFF2-40B4-BE49-F238E27FC236}">
                  <a16:creationId xmlns:a16="http://schemas.microsoft.com/office/drawing/2014/main" id="{B877D23D-A7EC-93F2-8F31-C3004851B5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7739" y="5404637"/>
              <a:ext cx="2140176" cy="55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D994D9E1-C352-FCA4-8F09-F98B89353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1139" y="3429000"/>
              <a:ext cx="0" cy="281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C5A56B21-FF5E-8626-E5AA-CCA8CFE3CF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0211">
              <a:off x="759876" y="5229313"/>
              <a:ext cx="1066800" cy="381000"/>
            </a:xfrm>
            <a:prstGeom prst="rect">
              <a:avLst/>
            </a:prstGeom>
            <a:solidFill>
              <a:srgbClr val="C0C0C0"/>
            </a:solidFill>
            <a:ln w="31750">
              <a:solidFill>
                <a:srgbClr val="7030A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Line 8">
              <a:extLst>
                <a:ext uri="{FF2B5EF4-FFF2-40B4-BE49-F238E27FC236}">
                  <a16:creationId xmlns:a16="http://schemas.microsoft.com/office/drawing/2014/main" id="{B9039796-BEBD-0C9F-9781-4E10C51C0D8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29362" flipV="1">
              <a:off x="625752" y="4937303"/>
              <a:ext cx="1504623" cy="945218"/>
            </a:xfrm>
            <a:prstGeom prst="line">
              <a:avLst/>
            </a:prstGeom>
            <a:noFill/>
            <a:ln w="31750">
              <a:solidFill>
                <a:srgbClr val="7030A0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Line 9">
              <a:extLst>
                <a:ext uri="{FF2B5EF4-FFF2-40B4-BE49-F238E27FC236}">
                  <a16:creationId xmlns:a16="http://schemas.microsoft.com/office/drawing/2014/main" id="{25DE06B2-3B63-8725-326A-A25E6606C8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29362" flipH="1" flipV="1">
              <a:off x="900300" y="4600554"/>
              <a:ext cx="736910" cy="1190982"/>
            </a:xfrm>
            <a:prstGeom prst="line">
              <a:avLst/>
            </a:prstGeom>
            <a:noFill/>
            <a:ln w="31750">
              <a:solidFill>
                <a:srgbClr val="7030A0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14715091-9AC2-B240-6765-3C3BDD2C16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29362">
              <a:off x="1712610" y="5100947"/>
              <a:ext cx="228600" cy="2286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CF34C1B-396C-8D3B-CF49-493E2A6F17F6}"/>
              </a:ext>
            </a:extLst>
          </p:cNvPr>
          <p:cNvGrpSpPr/>
          <p:nvPr/>
        </p:nvGrpSpPr>
        <p:grpSpPr>
          <a:xfrm>
            <a:off x="4747297" y="3429000"/>
            <a:ext cx="2280761" cy="2819400"/>
            <a:chOff x="4400483" y="3429001"/>
            <a:chExt cx="2280761" cy="2819400"/>
          </a:xfrm>
        </p:grpSpPr>
        <p:sp>
          <p:nvSpPr>
            <p:cNvPr id="32774" name="Rectangle 6"/>
            <p:cNvSpPr>
              <a:spLocks noChangeArrowheads="1"/>
            </p:cNvSpPr>
            <p:nvPr/>
          </p:nvSpPr>
          <p:spPr bwMode="auto">
            <a:xfrm>
              <a:off x="4899914" y="5029201"/>
              <a:ext cx="304800" cy="838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DE0123-32FB-1332-59EA-7A7D1F96FFB8}"/>
                </a:ext>
              </a:extLst>
            </p:cNvPr>
            <p:cNvGrpSpPr/>
            <p:nvPr/>
          </p:nvGrpSpPr>
          <p:grpSpPr>
            <a:xfrm>
              <a:off x="4400483" y="4381500"/>
              <a:ext cx="1524000" cy="1477099"/>
              <a:chOff x="4747514" y="3810684"/>
              <a:chExt cx="1524000" cy="1477099"/>
            </a:xfrm>
          </p:grpSpPr>
          <p:sp>
            <p:nvSpPr>
              <p:cNvPr id="32775" name="Rectangle 7"/>
              <p:cNvSpPr>
                <a:spLocks noChangeArrowheads="1"/>
              </p:cNvSpPr>
              <p:nvPr/>
            </p:nvSpPr>
            <p:spPr bwMode="auto">
              <a:xfrm rot="19710849">
                <a:off x="4899914" y="4648201"/>
                <a:ext cx="1066800" cy="381000"/>
              </a:xfrm>
              <a:prstGeom prst="rect">
                <a:avLst/>
              </a:prstGeom>
              <a:solidFill>
                <a:srgbClr val="C0C0C0"/>
              </a:solidFill>
              <a:ln w="31750">
                <a:solidFill>
                  <a:srgbClr val="7030A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776" name="Line 8"/>
              <p:cNvSpPr>
                <a:spLocks noChangeShapeType="1"/>
              </p:cNvSpPr>
              <p:nvPr/>
            </p:nvSpPr>
            <p:spPr bwMode="auto">
              <a:xfrm flipV="1">
                <a:off x="4747514" y="4343401"/>
                <a:ext cx="1524000" cy="914400"/>
              </a:xfrm>
              <a:prstGeom prst="line">
                <a:avLst/>
              </a:prstGeom>
              <a:noFill/>
              <a:ln w="31750">
                <a:solidFill>
                  <a:srgbClr val="7030A0"/>
                </a:solidFill>
                <a:round/>
                <a:headEnd type="stealth" w="med" len="lg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7" name="Line 9"/>
              <p:cNvSpPr>
                <a:spLocks noChangeShapeType="1"/>
              </p:cNvSpPr>
              <p:nvPr/>
            </p:nvSpPr>
            <p:spPr bwMode="auto">
              <a:xfrm flipH="1" flipV="1">
                <a:off x="4899914" y="4016660"/>
                <a:ext cx="762000" cy="1241141"/>
              </a:xfrm>
              <a:prstGeom prst="line">
                <a:avLst/>
              </a:prstGeom>
              <a:noFill/>
              <a:ln w="31750">
                <a:solidFill>
                  <a:srgbClr val="7030A0"/>
                </a:solidFill>
                <a:round/>
                <a:headEnd type="stealth" w="med" len="lg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9" name="Oval 11"/>
              <p:cNvSpPr>
                <a:spLocks noChangeArrowheads="1"/>
              </p:cNvSpPr>
              <p:nvPr/>
            </p:nvSpPr>
            <p:spPr bwMode="auto">
              <a:xfrm>
                <a:off x="5661914" y="4267201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>
                <a:alphaModFix amt="35000"/>
              </a:blip>
              <a:srcRect l="67957" t="21142" r="3177" b="43205"/>
              <a:stretch/>
            </p:blipFill>
            <p:spPr>
              <a:xfrm rot="19633240">
                <a:off x="5001515" y="3810684"/>
                <a:ext cx="1066798" cy="1477099"/>
              </a:xfrm>
              <a:prstGeom prst="rect">
                <a:avLst/>
              </a:prstGeom>
            </p:spPr>
          </p:pic>
        </p:grpSp>
        <p:sp>
          <p:nvSpPr>
            <p:cNvPr id="32773" name="Line 5"/>
            <p:cNvSpPr>
              <a:spLocks noChangeShapeType="1"/>
            </p:cNvSpPr>
            <p:nvPr/>
          </p:nvSpPr>
          <p:spPr bwMode="auto">
            <a:xfrm flipV="1">
              <a:off x="4518914" y="5393358"/>
              <a:ext cx="2162330" cy="1684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772" name="Line 4"/>
            <p:cNvSpPr>
              <a:spLocks noChangeShapeType="1"/>
            </p:cNvSpPr>
            <p:nvPr/>
          </p:nvSpPr>
          <p:spPr bwMode="auto">
            <a:xfrm flipV="1">
              <a:off x="5052314" y="3429001"/>
              <a:ext cx="0" cy="281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2BE38D50-B6E7-4486-E2BD-77390BAB93CD}"/>
              </a:ext>
            </a:extLst>
          </p:cNvPr>
          <p:cNvSpPr/>
          <p:nvPr/>
        </p:nvSpPr>
        <p:spPr>
          <a:xfrm>
            <a:off x="3509756" y="5228650"/>
            <a:ext cx="648072" cy="39345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1830EDDE-0469-1153-39F2-F4583C2FC8DE}"/>
              </a:ext>
            </a:extLst>
          </p:cNvPr>
          <p:cNvSpPr/>
          <p:nvPr/>
        </p:nvSpPr>
        <p:spPr>
          <a:xfrm>
            <a:off x="7271986" y="5228650"/>
            <a:ext cx="648072" cy="39345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13125-6D8A-C547-AC7F-A1EB3CBD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Plane In/On/Out Test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451CEB-52CA-A043-A773-F8F739CCD8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</p:spPr>
            <p:txBody>
              <a:bodyPr/>
              <a:lstStyle/>
              <a:p>
                <a:r>
                  <a:rPr lang="en-US" altLang="ko-KR" sz="2400" dirty="0"/>
                  <a:t>Given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 = 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, and  a plane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𝐴𝑥</m:t>
                    </m:r>
                    <m:r>
                      <a:rPr lang="en-US" altLang="ko-KR" sz="2400" i="1" dirty="0">
                        <a:latin typeface="Cambria Math" charset="0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</a:rPr>
                      <m:t>𝐵𝑦</m:t>
                    </m:r>
                    <m:r>
                      <a:rPr lang="en-US" altLang="ko-KR" sz="2400" i="1" dirty="0">
                        <a:latin typeface="Cambria Math" charset="0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</a:rPr>
                      <m:t>𝐶𝑧</m:t>
                    </m:r>
                    <m:r>
                      <a:rPr lang="en-US" altLang="ko-KR" sz="2400" i="1" dirty="0">
                        <a:latin typeface="Cambria Math" charset="0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</a:rPr>
                      <m:t>𝐷</m:t>
                    </m:r>
                    <m:r>
                      <a:rPr lang="en-US" altLang="ko-KR" sz="2400" i="1" dirty="0">
                        <a:latin typeface="Cambria Math" charset="0"/>
                      </a:rPr>
                      <m:t> = 0</m:t>
                    </m:r>
                  </m:oMath>
                </a14:m>
                <a:endParaRPr lang="en-US" altLang="ko-KR" sz="2400" dirty="0"/>
              </a:p>
              <a:p>
                <a:pPr lvl="1"/>
                <a:r>
                  <a:rPr lang="en-US" altLang="ko-KR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 is on the plane: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𝐷</m:t>
                    </m:r>
                    <m:r>
                      <a:rPr lang="en-US" altLang="ko-KR" sz="2000" i="1" dirty="0">
                        <a:latin typeface="Cambria Math" charset="0"/>
                      </a:rPr>
                      <m:t> = 0 </m:t>
                    </m:r>
                  </m:oMath>
                </a14:m>
                <a:endParaRPr lang="en-US" altLang="ko-KR" sz="2000" dirty="0"/>
              </a:p>
              <a:p>
                <a:pPr lvl="1"/>
                <a:r>
                  <a:rPr lang="en-US" altLang="ko-KR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 is inside of the plane: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𝐷</m:t>
                    </m:r>
                    <m:r>
                      <a:rPr lang="en-US" altLang="ko-KR" sz="2000" i="1" dirty="0">
                        <a:latin typeface="Cambria Math" charset="0"/>
                      </a:rPr>
                      <m:t>&lt; 0 </m:t>
                    </m:r>
                  </m:oMath>
                </a14:m>
                <a:endParaRPr lang="en-US" altLang="ko-KR" sz="2000" dirty="0"/>
              </a:p>
              <a:p>
                <a:pPr lvl="1"/>
                <a:r>
                  <a:rPr lang="en-US" altLang="ko-KR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 is outside of the plane: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𝐷</m:t>
                    </m:r>
                    <m:r>
                      <a:rPr lang="en-US" altLang="ko-KR" sz="2000" i="1" dirty="0">
                        <a:latin typeface="Cambria Math" charset="0"/>
                      </a:rPr>
                      <m:t>&gt; 0</m:t>
                    </m:r>
                  </m:oMath>
                </a14:m>
                <a:endParaRPr lang="ko-KR" altLang="en-US" sz="2000" dirty="0"/>
              </a:p>
              <a:p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451CEB-52CA-A043-A773-F8F739CCD8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  <a:blipFill>
                <a:blip r:embed="rId3"/>
                <a:stretch>
                  <a:fillRect l="-756" t="-6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659DCC-95C0-0A49-8E54-1DD30EB2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30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3C4A7A-2ED9-4C49-9D16-1356A39A9A99}"/>
              </a:ext>
            </a:extLst>
          </p:cNvPr>
          <p:cNvGrpSpPr/>
          <p:nvPr/>
        </p:nvGrpSpPr>
        <p:grpSpPr>
          <a:xfrm>
            <a:off x="2980418" y="3698317"/>
            <a:ext cx="1928826" cy="1446024"/>
            <a:chOff x="2980418" y="3698317"/>
            <a:chExt cx="1928826" cy="144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900F16-E056-1C44-8C09-F51421B85EBF}"/>
                </a:ext>
              </a:extLst>
            </p:cNvPr>
            <p:cNvSpPr/>
            <p:nvPr/>
          </p:nvSpPr>
          <p:spPr>
            <a:xfrm>
              <a:off x="2980418" y="3804878"/>
              <a:ext cx="1928826" cy="1339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D586218-F722-2244-B1A1-EFA144AD3C32}"/>
                </a:ext>
              </a:extLst>
            </p:cNvPr>
            <p:cNvCxnSpPr/>
            <p:nvPr/>
          </p:nvCxnSpPr>
          <p:spPr>
            <a:xfrm rot="5400000" flipH="1" flipV="1">
              <a:off x="3596571" y="4045982"/>
              <a:ext cx="696521" cy="11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DD21AF-B455-D64B-84C2-6493DFE4158A}"/>
              </a:ext>
            </a:extLst>
          </p:cNvPr>
          <p:cNvGrpSpPr/>
          <p:nvPr/>
        </p:nvGrpSpPr>
        <p:grpSpPr>
          <a:xfrm>
            <a:off x="3446103" y="3258411"/>
            <a:ext cx="1258418" cy="830997"/>
            <a:chOff x="3419599" y="3245159"/>
            <a:chExt cx="714705" cy="83099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579CF63-5D6B-574F-8913-0AA4124C2BD9}"/>
                </a:ext>
              </a:extLst>
            </p:cNvPr>
            <p:cNvSpPr/>
            <p:nvPr/>
          </p:nvSpPr>
          <p:spPr>
            <a:xfrm>
              <a:off x="3676938" y="3644143"/>
              <a:ext cx="53579" cy="535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2E3D58-2C66-784B-9519-D4F472F764D4}"/>
                </a:ext>
              </a:extLst>
            </p:cNvPr>
            <p:cNvSpPr txBox="1"/>
            <p:nvPr/>
          </p:nvSpPr>
          <p:spPr>
            <a:xfrm>
              <a:off x="3419599" y="3245159"/>
              <a:ext cx="714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Out</a:t>
              </a:r>
              <a:endParaRPr lang="ko-KR" altLang="en-US" sz="2400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6B9573-DB97-154A-8E48-73C51BAFC99D}"/>
              </a:ext>
            </a:extLst>
          </p:cNvPr>
          <p:cNvGrpSpPr/>
          <p:nvPr/>
        </p:nvGrpSpPr>
        <p:grpSpPr>
          <a:xfrm>
            <a:off x="3889307" y="4893256"/>
            <a:ext cx="540396" cy="461665"/>
            <a:chOff x="3889307" y="4893256"/>
            <a:chExt cx="540396" cy="4616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704ED06-E019-004D-97D9-B0B35A7CF329}"/>
                </a:ext>
              </a:extLst>
            </p:cNvPr>
            <p:cNvSpPr/>
            <p:nvPr/>
          </p:nvSpPr>
          <p:spPr>
            <a:xfrm>
              <a:off x="3891252" y="5144341"/>
              <a:ext cx="53579" cy="4643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B544F287-510B-204C-BFFA-0486F61D0CCF}"/>
                </a:ext>
              </a:extLst>
            </p:cNvPr>
            <p:cNvSpPr txBox="1"/>
            <p:nvPr/>
          </p:nvSpPr>
          <p:spPr>
            <a:xfrm>
              <a:off x="3889307" y="4893256"/>
              <a:ext cx="540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In</a:t>
              </a:r>
              <a:endParaRPr lang="ko-KR" altLang="en-US" sz="24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D53BD8-0AFC-3A41-B38C-C540490ED13D}"/>
              </a:ext>
            </a:extLst>
          </p:cNvPr>
          <p:cNvGrpSpPr/>
          <p:nvPr/>
        </p:nvGrpSpPr>
        <p:grpSpPr>
          <a:xfrm>
            <a:off x="3088507" y="4271685"/>
            <a:ext cx="643235" cy="461665"/>
            <a:chOff x="3088507" y="4271685"/>
            <a:chExt cx="643235" cy="4616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7399280-6F5D-3B4A-A396-80B175AC8912}"/>
                </a:ext>
              </a:extLst>
            </p:cNvPr>
            <p:cNvSpPr/>
            <p:nvPr/>
          </p:nvSpPr>
          <p:spPr>
            <a:xfrm>
              <a:off x="3623360" y="4447820"/>
              <a:ext cx="53579" cy="535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C0E8291A-A611-4346-ACD5-809EEA3A9630}"/>
                </a:ext>
              </a:extLst>
            </p:cNvPr>
            <p:cNvSpPr txBox="1"/>
            <p:nvPr/>
          </p:nvSpPr>
          <p:spPr>
            <a:xfrm>
              <a:off x="3088507" y="4271685"/>
              <a:ext cx="64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On</a:t>
              </a:r>
              <a:endParaRPr lang="ko-KR" altLang="en-US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상자 4">
                <a:extLst>
                  <a:ext uri="{FF2B5EF4-FFF2-40B4-BE49-F238E27FC236}">
                    <a16:creationId xmlns:a16="http://schemas.microsoft.com/office/drawing/2014/main" id="{6F61CFFB-AF1A-044A-9FCB-FC99DC48CA69}"/>
                  </a:ext>
                </a:extLst>
              </p:cNvPr>
              <p:cNvSpPr txBox="1"/>
              <p:nvPr/>
            </p:nvSpPr>
            <p:spPr>
              <a:xfrm>
                <a:off x="3899213" y="3758994"/>
                <a:ext cx="11998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5" name="텍스트상자 4">
                <a:extLst>
                  <a:ext uri="{FF2B5EF4-FFF2-40B4-BE49-F238E27FC236}">
                    <a16:creationId xmlns:a16="http://schemas.microsoft.com/office/drawing/2014/main" id="{6F61CFFB-AF1A-044A-9FCB-FC99DC48C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213" y="3758994"/>
                <a:ext cx="1199816" cy="369332"/>
              </a:xfrm>
              <a:prstGeom prst="rect">
                <a:avLst/>
              </a:prstGeom>
              <a:blipFill>
                <a:blip r:embed="rId4"/>
                <a:stretch>
                  <a:fillRect l="-6316" r="-73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1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6C629-23D2-BB43-AB10-D0A2E825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Plane from three points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C3123B-5E3F-EE4F-8D8A-757A8D12F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6"/>
                <a:ext cx="10148814" cy="523932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Let us consider a plane passing through 3 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Normal vector is computed by cross product of two vectors: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Then, we can compute the implicit equation (previous slide) </a:t>
                </a:r>
                <a:endParaRPr lang="ko-KR" altLang="en-US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C3123B-5E3F-EE4F-8D8A-757A8D12F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6"/>
                <a:ext cx="10148814" cy="5239328"/>
              </a:xfrm>
              <a:blipFill>
                <a:blip r:embed="rId3"/>
                <a:stretch>
                  <a:fillRect l="-500" t="-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D82BC0-75DA-D041-AD1F-912983FB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D2BA31D-A951-CC46-AB80-D9DC8525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8429" y="3988264"/>
            <a:ext cx="3324747" cy="426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515FB2-71CC-E74B-A719-56C580D879D5}"/>
              </a:ext>
            </a:extLst>
          </p:cNvPr>
          <p:cNvSpPr/>
          <p:nvPr/>
        </p:nvSpPr>
        <p:spPr>
          <a:xfrm>
            <a:off x="2786985" y="2021219"/>
            <a:ext cx="2383780" cy="16173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C9A7E7-4842-5045-874B-506B5E88F2D5}"/>
              </a:ext>
            </a:extLst>
          </p:cNvPr>
          <p:cNvGrpSpPr/>
          <p:nvPr/>
        </p:nvGrpSpPr>
        <p:grpSpPr>
          <a:xfrm>
            <a:off x="3196054" y="2202010"/>
            <a:ext cx="1382522" cy="700396"/>
            <a:chOff x="3197130" y="4279339"/>
            <a:chExt cx="1382522" cy="700396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74F4831-F59F-FD40-9B0E-545B57F20865}"/>
                </a:ext>
              </a:extLst>
            </p:cNvPr>
            <p:cNvCxnSpPr/>
            <p:nvPr/>
          </p:nvCxnSpPr>
          <p:spPr>
            <a:xfrm>
              <a:off x="3752474" y="4687912"/>
              <a:ext cx="422081" cy="458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D3D1C74-E7C2-7249-9CBE-AFA8C9D06701}"/>
                </a:ext>
              </a:extLst>
            </p:cNvPr>
            <p:cNvCxnSpPr/>
            <p:nvPr/>
          </p:nvCxnSpPr>
          <p:spPr>
            <a:xfrm rot="5400000">
              <a:off x="3564949" y="4714701"/>
              <a:ext cx="214314" cy="1607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F02F4FF2-850D-C244-9AE4-3D659173A3BD}"/>
                </a:ext>
              </a:extLst>
            </p:cNvPr>
            <p:cNvSpPr txBox="1"/>
            <p:nvPr/>
          </p:nvSpPr>
          <p:spPr>
            <a:xfrm>
              <a:off x="3696202" y="427933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</a:t>
              </a:r>
              <a:r>
                <a:rPr lang="en-US" altLang="ko-KR" baseline="-25000" dirty="0"/>
                <a:t>1</a:t>
              </a:r>
              <a:endParaRPr lang="ko-KR" altLang="en-US" dirty="0"/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801F92BC-F303-1048-8121-F5B820384335}"/>
                </a:ext>
              </a:extLst>
            </p:cNvPr>
            <p:cNvSpPr txBox="1"/>
            <p:nvPr/>
          </p:nvSpPr>
          <p:spPr>
            <a:xfrm>
              <a:off x="3197130" y="461040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</a:t>
              </a:r>
              <a:r>
                <a:rPr lang="en-US" altLang="ko-KR" b="1" baseline="-25000" dirty="0"/>
                <a:t>2</a:t>
              </a:r>
              <a:endParaRPr lang="ko-KR" altLang="en-US" baseline="-25000" dirty="0"/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40FCC6CA-DDD9-434D-8F3B-9C9898F0F182}"/>
                </a:ext>
              </a:extLst>
            </p:cNvPr>
            <p:cNvSpPr txBox="1"/>
            <p:nvPr/>
          </p:nvSpPr>
          <p:spPr>
            <a:xfrm>
              <a:off x="4160948" y="446400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</a:t>
              </a:r>
              <a:r>
                <a:rPr lang="en-US" altLang="ko-KR" b="1" baseline="-25000" dirty="0"/>
                <a:t>3</a:t>
              </a:r>
              <a:endParaRPr lang="ko-KR" altLang="en-US" baseline="-250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FD18970-CD10-6D47-AED6-00FA1E864680}"/>
              </a:ext>
            </a:extLst>
          </p:cNvPr>
          <p:cNvGrpSpPr/>
          <p:nvPr/>
        </p:nvGrpSpPr>
        <p:grpSpPr>
          <a:xfrm>
            <a:off x="2435171" y="1480654"/>
            <a:ext cx="2933805" cy="1130525"/>
            <a:chOff x="2436247" y="3557983"/>
            <a:chExt cx="2933805" cy="1130525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68B6044-1C76-7941-94CD-5C5BC15770D5}"/>
                </a:ext>
              </a:extLst>
            </p:cNvPr>
            <p:cNvCxnSpPr/>
            <p:nvPr/>
          </p:nvCxnSpPr>
          <p:spPr>
            <a:xfrm rot="5400000" flipH="1" flipV="1">
              <a:off x="3404214" y="4339652"/>
              <a:ext cx="696521" cy="11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87B958D-EC46-9C4A-9E6F-ED56F62E75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36247" y="3557983"/>
              <a:ext cx="2933805" cy="440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64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3FB05-4A0F-F149-9BBA-968F5468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Plane Equation (Parametric)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ECDE2-806E-A64B-AB53-A1CA9E801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Set of all points of the form: </a:t>
                </a:r>
              </a:p>
              <a:p>
                <a:pPr>
                  <a:buNone/>
                </a:pPr>
                <a:r>
                  <a:rPr lang="en-US" altLang="ko-KR" dirty="0"/>
                  <a:t>        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charset="0"/>
                      </a:rPr>
                      <m:t>𝐫</m:t>
                    </m:r>
                    <m:r>
                      <a:rPr lang="en-US" altLang="ko-KR" i="1" dirty="0">
                        <a:latin typeface="Cambria Math" charset="0"/>
                      </a:rPr>
                      <m:t> = </m:t>
                    </m:r>
                    <m:r>
                      <a:rPr lang="en-US" altLang="ko-KR" b="1" dirty="0">
                        <a:latin typeface="Cambria Math" charset="0"/>
                      </a:rPr>
                      <m:t>𝐩</m:t>
                    </m:r>
                    <m:r>
                      <a:rPr lang="en-US" altLang="ko-KR" i="1" dirty="0">
                        <a:latin typeface="Cambria Math" charset="0"/>
                      </a:rPr>
                      <m:t> + </m:t>
                    </m:r>
                    <m:r>
                      <a:rPr lang="en-US" altLang="ko-KR" i="1" dirty="0">
                        <a:latin typeface="Cambria Math" charset="0"/>
                      </a:rPr>
                      <m:t>𝑠</m:t>
                    </m:r>
                    <m:r>
                      <a:rPr lang="en-US" altLang="ko-KR" b="1" dirty="0">
                        <a:latin typeface="Cambria Math" charset="0"/>
                      </a:rPr>
                      <m:t>𝐯</m:t>
                    </m:r>
                    <m:r>
                      <a:rPr lang="en-US" altLang="ko-KR" i="1" dirty="0">
                        <a:latin typeface="Cambria Math" charset="0"/>
                      </a:rPr>
                      <m:t> + </m:t>
                    </m:r>
                    <m:r>
                      <a:rPr lang="en-US" altLang="ko-KR" i="1" dirty="0">
                        <a:latin typeface="Cambria Math" charset="0"/>
                      </a:rPr>
                      <m:t>𝑡</m:t>
                    </m:r>
                    <m:r>
                      <a:rPr lang="en-US" altLang="ko-KR" b="1" dirty="0">
                        <a:latin typeface="Cambria Math" charset="0"/>
                      </a:rPr>
                      <m:t>𝐰</m:t>
                    </m:r>
                    <m:r>
                      <a:rPr lang="en-US" altLang="ko-KR" b="1" i="1" dirty="0">
                        <a:latin typeface="Cambria Math" charset="0"/>
                      </a:rPr>
                      <m:t> </m:t>
                    </m:r>
                  </m:oMath>
                </a14:m>
                <a:endParaRPr lang="en-US" altLang="ko-KR" b="1" dirty="0"/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400" dirty="0"/>
                  <a:t> are the parameter whose range over all real numbers, 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𝐩</m:t>
                    </m:r>
                  </m:oMath>
                </a14:m>
                <a:r>
                  <a:rPr lang="en-US" altLang="ko-KR" sz="2400" dirty="0"/>
                  <a:t>: arbitrary point on the plane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𝑣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altLang="ko-KR" sz="2400" dirty="0"/>
                  <a:t>: vectors starting at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𝐩</m:t>
                    </m:r>
                  </m:oMath>
                </a14:m>
                <a:r>
                  <a:rPr lang="en-US" altLang="ko-KR" sz="2400" dirty="0"/>
                  <a:t> and pointing in different directions along the plane</a:t>
                </a:r>
              </a:p>
              <a:p>
                <a:pPr lvl="2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𝑣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𝑤</m:t>
                    </m:r>
                    <m:r>
                      <a:rPr lang="en-US" altLang="ko-KR" sz="24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are not necessarily perpendicular </a:t>
                </a:r>
              </a:p>
              <a:p>
                <a:pPr lvl="2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𝑣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𝑤</m:t>
                    </m:r>
                    <m:r>
                      <a:rPr lang="en-US" altLang="ko-KR" sz="24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can be perpendicular </a:t>
                </a:r>
              </a:p>
              <a:p>
                <a:pPr lvl="2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𝑣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𝑤</m:t>
                    </m:r>
                    <m:r>
                      <a:rPr lang="en-US" altLang="ko-KR" sz="24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cannot be parallel</a:t>
                </a:r>
                <a:endParaRPr kumimoji="1" lang="ko-KR" altLang="en-US" sz="36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ECDE2-806E-A64B-AB53-A1CA9E801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0" t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DC8A8B-D52D-CE4A-BFA2-0C93A826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32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49BFDA-9395-2F4A-9370-247BB4C83A5E}"/>
              </a:ext>
            </a:extLst>
          </p:cNvPr>
          <p:cNvGrpSpPr/>
          <p:nvPr/>
        </p:nvGrpSpPr>
        <p:grpSpPr>
          <a:xfrm>
            <a:off x="6213975" y="4441162"/>
            <a:ext cx="1271491" cy="1125149"/>
            <a:chOff x="3497279" y="4626693"/>
            <a:chExt cx="1271491" cy="112514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95EB7F-9D40-0F49-BFA1-7E803F35317E}"/>
                </a:ext>
              </a:extLst>
            </p:cNvPr>
            <p:cNvSpPr/>
            <p:nvPr/>
          </p:nvSpPr>
          <p:spPr>
            <a:xfrm>
              <a:off x="3643621" y="4626693"/>
              <a:ext cx="1125149" cy="11251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7C75237-EB10-4545-8DAA-1E914C8EB514}"/>
                </a:ext>
              </a:extLst>
            </p:cNvPr>
            <p:cNvCxnSpPr/>
            <p:nvPr/>
          </p:nvCxnSpPr>
          <p:spPr>
            <a:xfrm flipV="1">
              <a:off x="3965092" y="5376792"/>
              <a:ext cx="375050" cy="53579"/>
            </a:xfrm>
            <a:prstGeom prst="line">
              <a:avLst/>
            </a:prstGeom>
            <a:ln w="31750">
              <a:solidFill>
                <a:srgbClr val="FF0000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95CF0F3-7B5C-1944-8E64-F61F6BE8E092}"/>
                </a:ext>
              </a:extLst>
            </p:cNvPr>
            <p:cNvCxnSpPr/>
            <p:nvPr/>
          </p:nvCxnSpPr>
          <p:spPr>
            <a:xfrm rot="10800000">
              <a:off x="3697201" y="5269635"/>
              <a:ext cx="298253" cy="167879"/>
            </a:xfrm>
            <a:prstGeom prst="line">
              <a:avLst/>
            </a:prstGeom>
            <a:ln w="31750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1E598D35-1E72-9B4A-AF1F-4B013FB57523}"/>
                </a:ext>
              </a:extLst>
            </p:cNvPr>
            <p:cNvSpPr txBox="1"/>
            <p:nvPr/>
          </p:nvSpPr>
          <p:spPr>
            <a:xfrm>
              <a:off x="3818179" y="5351429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p</a:t>
              </a:r>
              <a:endParaRPr lang="ko-KR" altLang="en-US" sz="2000" b="1" dirty="0"/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90F06C60-3F97-BF4F-82C8-3F99CEFFD6EE}"/>
                </a:ext>
              </a:extLst>
            </p:cNvPr>
            <p:cNvSpPr txBox="1"/>
            <p:nvPr/>
          </p:nvSpPr>
          <p:spPr>
            <a:xfrm>
              <a:off x="4219163" y="5283458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v</a:t>
              </a:r>
              <a:endParaRPr lang="ko-KR" altLang="en-US" sz="2000" b="1" dirty="0"/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618B48AB-3FE2-FA4A-B197-297A7CAF1E3D}"/>
                </a:ext>
              </a:extLst>
            </p:cNvPr>
            <p:cNvSpPr txBox="1"/>
            <p:nvPr/>
          </p:nvSpPr>
          <p:spPr>
            <a:xfrm flipH="1">
              <a:off x="3497279" y="5190123"/>
              <a:ext cx="2750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w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38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41421-C750-7346-B92C-036A53AC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Sphere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4A43E93-EBCA-D04B-9917-3E71D53BF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0148814" cy="304967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Sphere with center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radius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Intersection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with the line: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𝑧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000" dirty="0"/>
                  <a:t>, thus,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 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000" dirty="0"/>
              </a:p>
              <a:p>
                <a:pPr lvl="1"/>
                <a:r>
                  <a:rPr lang="en-US" altLang="ko-KR" sz="2000" dirty="0">
                    <a:sym typeface="Wingdings" panose="05000000000000000000" pitchFamily="2" charset="2"/>
                  </a:rPr>
                  <a:t>Quadratic (degree 2) equation in terms of parameter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</m:oMath>
                </a14:m>
                <a:r>
                  <a:rPr lang="en-US" altLang="ko-KR" sz="2000" dirty="0"/>
                  <a:t>.</a:t>
                </a:r>
              </a:p>
              <a:p>
                <a:pPr lvl="1"/>
                <a:r>
                  <a:rPr lang="en-US" altLang="ko-KR" sz="2000" dirty="0">
                    <a:sym typeface="Wingdings" panose="05000000000000000000" pitchFamily="2" charset="2"/>
                  </a:rPr>
                  <a:t>No, one, or two solutions</a:t>
                </a:r>
                <a:endParaRPr lang="en-US" altLang="ko-KR" sz="2000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4A43E93-EBCA-D04B-9917-3E71D53BF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0148814" cy="3049677"/>
              </a:xfrm>
              <a:blipFill>
                <a:blip r:embed="rId3"/>
                <a:stretch>
                  <a:fillRect l="-500" t="-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FE1D8E-027D-3B4B-AD74-B31EF2F6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8AD41-D916-2E42-8BE6-2EDC46D13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8" b="4367"/>
          <a:stretch/>
        </p:blipFill>
        <p:spPr>
          <a:xfrm>
            <a:off x="4678941" y="3707226"/>
            <a:ext cx="6802416" cy="26888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DF0B24B-CA01-814D-9CB6-EB95B64A3F85}"/>
              </a:ext>
            </a:extLst>
          </p:cNvPr>
          <p:cNvSpPr/>
          <p:nvPr/>
        </p:nvSpPr>
        <p:spPr>
          <a:xfrm>
            <a:off x="4863353" y="641925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/>
              <a:t>https://en.wikipedia.org/wiki/Line%E2%80%93sphere_intersection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230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13772-03C1-C6A4-9D65-A74B431E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07_LineSegments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D1A05-6214-6531-D443-BB02181DE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1556792"/>
            <a:ext cx="5616624" cy="3744416"/>
          </a:xfrm>
        </p:spPr>
        <p:txBody>
          <a:bodyPr/>
          <a:lstStyle/>
          <a:p>
            <a:r>
              <a:rPr kumimoji="1" lang="en-US" altLang="ko-KR" dirty="0"/>
              <a:t>left mouse button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click</a:t>
            </a:r>
            <a:r>
              <a:rPr kumimoji="1" lang="ko-KR" altLang="en-US" dirty="0"/>
              <a:t>하면 선분을 그리기 시작하고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button up</a:t>
            </a:r>
            <a:r>
              <a:rPr kumimoji="1" lang="ko-KR" altLang="en-US" dirty="0"/>
              <a:t>을 하지 않은 상태로 마우스를 움직이면 임시 선분을 그리고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button up</a:t>
            </a:r>
            <a:r>
              <a:rPr kumimoji="1" lang="ko-KR" altLang="en-US" dirty="0"/>
              <a:t>을 하면 최종 선분을 저장하고 임시 선분을 삭제함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임시 선분의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회색이고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최종 선분의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yellow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magenta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과정을 반복하여 여러 개의 선분 </a:t>
            </a:r>
            <a:r>
              <a:rPr kumimoji="1" lang="en-US" altLang="ko-KR" dirty="0"/>
              <a:t>(line segment)</a:t>
            </a:r>
            <a:r>
              <a:rPr kumimoji="1" lang="ko-KR" altLang="en-US" dirty="0"/>
              <a:t>을 그릴 수 있음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프로그램은 두 개의 선분만을 입력 받음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890726-C70E-18FC-147C-0EB4FD11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6CC417-8E81-FBF6-973F-B7DF527A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82752"/>
            <a:ext cx="4636277" cy="46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75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 and 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09666" y="1078045"/>
                <a:ext cx="10217226" cy="5202833"/>
              </a:xfrm>
            </p:spPr>
            <p:txBody>
              <a:bodyPr/>
              <a:lstStyle/>
              <a:p>
                <a:r>
                  <a:rPr lang="en-US" altLang="ko-KR" sz="2400" dirty="0"/>
                  <a:t>Vector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charset="0"/>
                      </a:rPr>
                      <m:t>𝐯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=(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𝑥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𝑧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/>
              </a:p>
              <a:p>
                <a:pPr lvl="1">
                  <a:buFont typeface="LucidaGrande" charset="0"/>
                  <a:buChar char="▹"/>
                </a:pPr>
                <a:r>
                  <a:rPr lang="en-US" altLang="ko-KR" sz="2000" dirty="0"/>
                  <a:t>Entity that possesses </a:t>
                </a:r>
                <a:r>
                  <a:rPr lang="en-US" altLang="ko-KR" sz="2000" b="1" dirty="0"/>
                  <a:t>magnitude</a:t>
                </a:r>
                <a:r>
                  <a:rPr lang="en-US" altLang="ko-KR" sz="2000" dirty="0"/>
                  <a:t> and </a:t>
                </a:r>
                <a:r>
                  <a:rPr lang="en-US" altLang="ko-KR" sz="2000" b="1" dirty="0"/>
                  <a:t>direction</a:t>
                </a:r>
              </a:p>
              <a:p>
                <a:pPr lvl="1">
                  <a:buFont typeface="LucidaGrande" charset="0"/>
                  <a:buChar char="▹"/>
                </a:pPr>
                <a:r>
                  <a:rPr lang="en-US" altLang="ko-KR" sz="2000" dirty="0">
                    <a:latin typeface="Arial" panose="020B0604020202020204" pitchFamily="34" charset="0"/>
                  </a:rPr>
                  <a:t>ex)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0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altLang="ko-KR" sz="2000" b="0" i="0" dirty="0">
                    <a:latin typeface="+mj-lt"/>
                  </a:rPr>
                  <a:t>to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charset="0"/>
                      </a:rPr>
                      <m:t>  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0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dirty="0"/>
              </a:p>
              <a:p>
                <a:pPr marL="457200" lvl="1" indent="0">
                  <a:buNone/>
                </a:pPr>
                <a:br>
                  <a:rPr lang="en-US" altLang="ko-KR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>
                          <a:latin typeface="Cambria Math" charset="0"/>
                        </a:rPr>
                        <m:t>𝐕</m:t>
                      </m:r>
                      <m:r>
                        <a:rPr lang="en-US" altLang="ko-KR" sz="2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>
                              <a:latin typeface="Cambria Math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>
                              <a:latin typeface="Cambria Math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sz="2400" dirty="0"/>
                  <a:t>Scalar: One component quantity</a:t>
                </a:r>
              </a:p>
              <a:p>
                <a:pPr lvl="1">
                  <a:buFont typeface="LucidaGrande" charset="0"/>
                  <a:buChar char="▹"/>
                </a:pPr>
                <a:r>
                  <a:rPr lang="en-US" altLang="ko-KR" sz="2000" dirty="0"/>
                  <a:t>No direction, just magnitude</a:t>
                </a:r>
              </a:p>
              <a:p>
                <a:pPr lvl="1">
                  <a:buFont typeface="LucidaGrande" charset="0"/>
                  <a:buChar char="▹"/>
                </a:pPr>
                <a:r>
                  <a:rPr lang="en-US" altLang="ko-KR" sz="2000" dirty="0">
                    <a:latin typeface="Arial" panose="020B0604020202020204" pitchFamily="34" charset="0"/>
                  </a:rPr>
                  <a:t>ex) 3, 235.5</a:t>
                </a:r>
              </a:p>
              <a:p>
                <a:pPr lvl="1"/>
                <a:endParaRPr lang="en-US" altLang="ko-KR" b="1" dirty="0"/>
              </a:p>
            </p:txBody>
          </p:sp>
        </mc:Choice>
        <mc:Fallback xmlns="">
          <p:sp>
            <p:nvSpPr>
              <p:cNvPr id="573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666" y="1078045"/>
                <a:ext cx="10217226" cy="5202833"/>
              </a:xfrm>
              <a:blipFill>
                <a:blip r:embed="rId3"/>
                <a:stretch>
                  <a:fillRect l="-870" t="-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52C78-0791-48A9-858A-09B6EBEEA9BD}" type="slidenum">
              <a:rPr lang="ko-KR" altLang="en-US"/>
              <a:pPr/>
              <a:t>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775195" y="970697"/>
            <a:ext cx="2974708" cy="1312140"/>
            <a:chOff x="1998528" y="4193019"/>
            <a:chExt cx="3226383" cy="1266067"/>
          </a:xfrm>
        </p:grpSpPr>
        <p:sp>
          <p:nvSpPr>
            <p:cNvPr id="57351" name="Line 7"/>
            <p:cNvSpPr>
              <a:spLocks noChangeShapeType="1"/>
            </p:cNvSpPr>
            <p:nvPr/>
          </p:nvSpPr>
          <p:spPr bwMode="auto">
            <a:xfrm flipV="1">
              <a:off x="2276605" y="4544687"/>
              <a:ext cx="251460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2400" dirty="0"/>
            </a:p>
          </p:txBody>
        </p:sp>
        <p:graphicFrame>
          <p:nvGraphicFramePr>
            <p:cNvPr id="57353" name="Object 9"/>
            <p:cNvGraphicFramePr>
              <a:graphicFrameLocks noChangeAspect="1"/>
            </p:cNvGraphicFramePr>
            <p:nvPr/>
          </p:nvGraphicFramePr>
          <p:xfrm>
            <a:off x="3677083" y="4928168"/>
            <a:ext cx="289416" cy="289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177480" progId="Equation.3">
                    <p:embed/>
                  </p:oleObj>
                </mc:Choice>
                <mc:Fallback>
                  <p:oleObj name="Equation" r:id="rId4" imgW="164880" imgH="177480" progId="Equation.3">
                    <p:embed/>
                    <p:pic>
                      <p:nvPicPr>
                        <p:cNvPr id="57353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7083" y="4928168"/>
                          <a:ext cx="289416" cy="289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4" name="Object 10"/>
            <p:cNvGraphicFramePr>
              <a:graphicFrameLocks noChangeAspect="1"/>
            </p:cNvGraphicFramePr>
            <p:nvPr/>
          </p:nvGraphicFramePr>
          <p:xfrm>
            <a:off x="1998528" y="4963787"/>
            <a:ext cx="288324" cy="351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4880" imgH="215640" progId="Equation.3">
                    <p:embed/>
                  </p:oleObj>
                </mc:Choice>
                <mc:Fallback>
                  <p:oleObj name="Equation" r:id="rId6" imgW="164880" imgH="215640" progId="Equation.3">
                    <p:embed/>
                    <p:pic>
                      <p:nvPicPr>
                        <p:cNvPr id="5735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8528" y="4963787"/>
                          <a:ext cx="288324" cy="3516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5" name="Object 11"/>
            <p:cNvGraphicFramePr>
              <a:graphicFrameLocks noChangeAspect="1"/>
            </p:cNvGraphicFramePr>
            <p:nvPr/>
          </p:nvGraphicFramePr>
          <p:xfrm>
            <a:off x="4913652" y="4193019"/>
            <a:ext cx="311259" cy="351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77480" imgH="215640" progId="Equation.3">
                    <p:embed/>
                  </p:oleObj>
                </mc:Choice>
                <mc:Fallback>
                  <p:oleObj name="Equation" r:id="rId8" imgW="177480" imgH="215640" progId="Equation.3">
                    <p:embed/>
                    <p:pic>
                      <p:nvPicPr>
                        <p:cNvPr id="5735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3652" y="4193019"/>
                          <a:ext cx="311259" cy="3516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56" name="Oval 12"/>
            <p:cNvSpPr>
              <a:spLocks noChangeArrowheads="1"/>
            </p:cNvSpPr>
            <p:nvPr/>
          </p:nvSpPr>
          <p:spPr bwMode="auto">
            <a:xfrm>
              <a:off x="4791205" y="4475593"/>
              <a:ext cx="135924" cy="14529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2400"/>
            </a:p>
          </p:txBody>
        </p:sp>
        <p:sp>
          <p:nvSpPr>
            <p:cNvPr id="57357" name="Oval 13"/>
            <p:cNvSpPr>
              <a:spLocks noChangeArrowheads="1"/>
            </p:cNvSpPr>
            <p:nvPr/>
          </p:nvSpPr>
          <p:spPr bwMode="auto">
            <a:xfrm>
              <a:off x="2200405" y="5313793"/>
              <a:ext cx="135924" cy="14529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240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2224216-A757-1C4F-A4C3-EC20CA41F7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958" y="2992791"/>
            <a:ext cx="3614451" cy="27108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743822-6393-2643-A6B3-2280664B7A36}"/>
              </a:ext>
            </a:extLst>
          </p:cNvPr>
          <p:cNvSpPr/>
          <p:nvPr/>
        </p:nvSpPr>
        <p:spPr>
          <a:xfrm>
            <a:off x="6277583" y="5637420"/>
            <a:ext cx="361445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100" dirty="0"/>
              <a:t>https://medium.com/jun-devpblog/linear-algebra-1-%EB%B2%A1%ED%84%B0%EC%9D%98-%EC%84%B1%EC%A7%88-2-4c83b001ad58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6182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Vector Addition/Subtraction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16179" y="1090330"/>
                <a:ext cx="10260288" cy="83859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1" i="0" dirty="0" smtClean="0">
                        <a:latin typeface="Cambria Math" charset="0"/>
                      </a:rPr>
                      <m:t>𝐕</m:t>
                    </m:r>
                    <m:r>
                      <a:rPr kumimoji="1" lang="en-US" altLang="ko-KR" b="0" i="1" dirty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ko-KR" b="0" i="1" dirty="0" smtClean="0">
                        <a:latin typeface="Cambria Math" charset="0"/>
                      </a:rPr>
                      <m:t>,   </m:t>
                    </m:r>
                    <m:r>
                      <a:rPr kumimoji="1" lang="en-US" altLang="ko-KR" b="1" i="0" dirty="0" smtClean="0">
                        <a:latin typeface="Cambria Math" charset="0"/>
                      </a:rPr>
                      <m:t> </m:t>
                    </m:r>
                    <m:r>
                      <a:rPr kumimoji="1" lang="en-US" altLang="ko-KR" b="1" i="0" dirty="0" smtClean="0">
                        <a:latin typeface="Cambria Math" charset="0"/>
                      </a:rPr>
                      <m:t>𝐖</m:t>
                    </m:r>
                    <m:r>
                      <a:rPr kumimoji="1" lang="en-US" altLang="ko-KR" b="0" i="1" dirty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charset="0"/>
                      </a:rPr>
                      <m:t>𝐕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kumimoji="1" lang="en-US" altLang="ko-KR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𝐖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7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179" y="1090330"/>
                <a:ext cx="10260288" cy="838595"/>
              </a:xfrm>
              <a:blipFill>
                <a:blip r:embed="rId3"/>
                <a:stretch>
                  <a:fillRect l="-494" t="-1493" b="-1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AC3F-943D-4817-96EE-5FE500C5F69B}" type="slidenum">
              <a:rPr lang="ko-KR" altLang="en-US"/>
              <a:pPr/>
              <a:t>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689" y="3222258"/>
            <a:ext cx="3254797" cy="235484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773575" y="3468670"/>
            <a:ext cx="3073510" cy="2276215"/>
            <a:chOff x="499563" y="4430206"/>
            <a:chExt cx="3073510" cy="2276215"/>
          </a:xfrm>
        </p:grpSpPr>
        <p:cxnSp>
          <p:nvCxnSpPr>
            <p:cNvPr id="10" name="직선 화살표 연결선 9"/>
            <p:cNvCxnSpPr/>
            <p:nvPr/>
          </p:nvCxnSpPr>
          <p:spPr bwMode="auto">
            <a:xfrm flipH="1" flipV="1">
              <a:off x="499563" y="5967566"/>
              <a:ext cx="3073510" cy="47254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직선 화살표 연결선 10"/>
            <p:cNvCxnSpPr/>
            <p:nvPr/>
          </p:nvCxnSpPr>
          <p:spPr bwMode="auto">
            <a:xfrm flipH="1">
              <a:off x="499563" y="4430206"/>
              <a:ext cx="2174560" cy="1537361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텍스트 상자 11"/>
                <p:cNvSpPr txBox="1"/>
                <p:nvPr/>
              </p:nvSpPr>
              <p:spPr>
                <a:xfrm>
                  <a:off x="1016889" y="4691296"/>
                  <a:ext cx="69890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200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ko-KR" sz="3200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𝐛</m:t>
                        </m:r>
                      </m:oMath>
                    </m:oMathPara>
                  </a14:m>
                  <a:endParaRPr kumimoji="1" lang="ko-KR" altLang="en-US" sz="32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텍스트 상자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889" y="4691296"/>
                  <a:ext cx="698909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텍스트 상자 12"/>
                <p:cNvSpPr txBox="1"/>
                <p:nvPr/>
              </p:nvSpPr>
              <p:spPr>
                <a:xfrm>
                  <a:off x="1366342" y="6213978"/>
                  <a:ext cx="175330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2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𝐚</m:t>
                        </m:r>
                        <m:r>
                          <a:rPr kumimoji="1" lang="en-US" altLang="ko-KR" sz="32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+(−</m:t>
                        </m:r>
                        <m:r>
                          <a:rPr kumimoji="1" lang="en-US" altLang="ko-KR" sz="32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𝐛</m:t>
                        </m:r>
                        <m:r>
                          <a:rPr kumimoji="1" lang="en-US" altLang="ko-KR" sz="32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kumimoji="1" lang="ko-KR" altLang="en-US" sz="3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텍스트 상자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342" y="6213978"/>
                  <a:ext cx="1753300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23C376E-F3CE-E842-884A-29EC9CFF2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194" y="2171405"/>
            <a:ext cx="6176767" cy="21017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12EFEA-9D4B-6446-817B-16B2B9269E4C}"/>
              </a:ext>
            </a:extLst>
          </p:cNvPr>
          <p:cNvSpPr/>
          <p:nvPr/>
        </p:nvSpPr>
        <p:spPr>
          <a:xfrm>
            <a:off x="519337" y="4008971"/>
            <a:ext cx="38746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https://www.math24.net/vector-addition-subtraction/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8C301C-8501-2A40-8058-10BB7C7DDE0A}"/>
              </a:ext>
            </a:extLst>
          </p:cNvPr>
          <p:cNvSpPr/>
          <p:nvPr/>
        </p:nvSpPr>
        <p:spPr>
          <a:xfrm>
            <a:off x="7223459" y="5824992"/>
            <a:ext cx="4255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https://en.m.wikipedia.org/wiki/File:Vector_subtraction.svg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759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Magnitude, Normalization, Unit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59764" y="1340767"/>
                <a:ext cx="8610600" cy="3201251"/>
              </a:xfrm>
            </p:spPr>
            <p:txBody>
              <a:bodyPr/>
              <a:lstStyle/>
              <a:p>
                <a:r>
                  <a:rPr lang="en-US" altLang="ko-KR" sz="2400" dirty="0"/>
                  <a:t>Magnitude (Length, Size, Norm) of a vector</a:t>
                </a:r>
              </a:p>
              <a:p>
                <a:pPr lvl="1">
                  <a:buFont typeface="LucidaGrande" charset="0"/>
                  <a:buChar char="▹"/>
                </a:pPr>
                <a:r>
                  <a:rPr lang="en-US" altLang="ko-KR" sz="2000" dirty="0"/>
                  <a:t>Distance from tail to head</a:t>
                </a:r>
              </a:p>
              <a:p>
                <a:pPr lvl="1">
                  <a:buFont typeface="LucidaGrande" charset="0"/>
                  <a:buChar char="▹"/>
                </a:pP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charset="0"/>
                      </a:rPr>
                      <m:t>𝐕</m:t>
                    </m:r>
                    <m:r>
                      <a:rPr lang="en-US" altLang="ko-KR" sz="20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𝑦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altLang="ko-KR" sz="2000" b="0" i="1" smtClean="0">
                        <a:latin typeface="Cambria Math" charset="0"/>
                      </a:rPr>
                      <m:t>,   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>
                            <a:latin typeface="Cambria Math" charset="0"/>
                          </a:rPr>
                          <m:t>𝐕</m:t>
                        </m:r>
                      </m:e>
                    </m:d>
                    <m:r>
                      <a:rPr lang="en-US" altLang="ko-KR" sz="2000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ko-KR" sz="2000" dirty="0"/>
              </a:p>
              <a:p>
                <a:pPr>
                  <a:buFont typeface="Arial" charset="0"/>
                  <a:buChar char="•"/>
                </a:pPr>
                <a:r>
                  <a:rPr lang="en-US" altLang="ko-KR" sz="2400" dirty="0"/>
                  <a:t>Normalization : Keep direction, Make magnitude 1.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ko-KR" sz="2400" dirty="0"/>
                  <a:t>Unit vector: A vector having magnitude 1. </a:t>
                </a:r>
              </a:p>
              <a:p>
                <a:pPr lvl="1">
                  <a:buFont typeface="LucidaGrande" charset="0"/>
                  <a:buChar char="▹"/>
                </a:pPr>
                <a:endParaRPr lang="en-US" altLang="ko-KR" dirty="0"/>
              </a:p>
              <a:p>
                <a:pPr>
                  <a:buFont typeface="Arial" charset="0"/>
                  <a:buChar char="•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583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764" y="1340767"/>
                <a:ext cx="8610600" cy="3201251"/>
              </a:xfrm>
              <a:blipFill>
                <a:blip r:embed="rId3"/>
                <a:stretch>
                  <a:fillRect l="-1031" t="-1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760C-9FC6-493A-ACB3-6C641AF1762C}" type="slidenum">
              <a:rPr lang="ko-KR" altLang="en-US"/>
              <a:pPr/>
              <a:t>6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55440" y="3777785"/>
            <a:ext cx="3505200" cy="1528466"/>
            <a:chOff x="3581400" y="4114800"/>
            <a:chExt cx="3505200" cy="1528466"/>
          </a:xfrm>
        </p:grpSpPr>
        <p:sp>
          <p:nvSpPr>
            <p:cNvPr id="58373" name="Line 5"/>
            <p:cNvSpPr>
              <a:spLocks noChangeShapeType="1"/>
            </p:cNvSpPr>
            <p:nvPr/>
          </p:nvSpPr>
          <p:spPr bwMode="auto">
            <a:xfrm flipV="1">
              <a:off x="3581400" y="4114800"/>
              <a:ext cx="3352800" cy="106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374" name="AutoShape 6"/>
            <p:cNvSpPr>
              <a:spLocks/>
            </p:cNvSpPr>
            <p:nvPr/>
          </p:nvSpPr>
          <p:spPr bwMode="auto">
            <a:xfrm rot="-6524847">
              <a:off x="5143500" y="3238500"/>
              <a:ext cx="381000" cy="3505200"/>
            </a:xfrm>
            <a:prstGeom prst="leftBrace">
              <a:avLst>
                <a:gd name="adj1" fmla="val 76667"/>
                <a:gd name="adj2" fmla="val 50000"/>
              </a:avLst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/>
                <p:cNvSpPr/>
                <p:nvPr/>
              </p:nvSpPr>
              <p:spPr>
                <a:xfrm>
                  <a:off x="5162531" y="5181601"/>
                  <a:ext cx="8212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1">
                                <a:latin typeface="Cambria Math" charset="0"/>
                              </a:rPr>
                              <m:t>𝐕</m:t>
                            </m:r>
                          </m:e>
                        </m:d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" name="직사각형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531" y="5181601"/>
                  <a:ext cx="82125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텍스트 상자 10"/>
              <p:cNvSpPr txBox="1"/>
              <p:nvPr/>
            </p:nvSpPr>
            <p:spPr>
              <a:xfrm>
                <a:off x="5447928" y="4006132"/>
                <a:ext cx="4892297" cy="853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𝐔</m:t>
                      </m:r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8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𝐕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1" lang="mr-IN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𝐕</m:t>
                              </m:r>
                            </m:e>
                          </m:d>
                        </m:den>
                      </m:f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mr-IN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mr-IN" altLang="ko-KR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𝐕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mr-IN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mr-IN" altLang="ko-KR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𝐕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mr-IN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mr-IN" altLang="ko-KR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𝐕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텍스트 상자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4006132"/>
                <a:ext cx="4892297" cy="853191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35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12883" y="1070117"/>
                <a:ext cx="11414356" cy="5090840"/>
              </a:xfrm>
            </p:spPr>
            <p:txBody>
              <a:bodyPr/>
              <a:lstStyle/>
              <a:p>
                <a:r>
                  <a:rPr lang="en-US" altLang="ko-KR" dirty="0"/>
                  <a:t>Dot product of two vectors: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charset="0"/>
                      </a:rPr>
                      <m:t>𝐕</m:t>
                    </m:r>
                    <m:r>
                      <a:rPr lang="en-US" altLang="ko-KR" b="1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b="1" i="0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charset="0"/>
                      </a:rPr>
                      <m:t>and</m:t>
                    </m:r>
                    <m:r>
                      <a:rPr lang="en-US" altLang="ko-KR" b="1" i="0" dirty="0" smtClean="0">
                        <a:latin typeface="Cambria Math" charset="0"/>
                      </a:rPr>
                      <m:t>  </m:t>
                    </m:r>
                    <m:r>
                      <a:rPr lang="en-US" altLang="ko-KR" b="1">
                        <a:latin typeface="Cambria Math" charset="0"/>
                      </a:rPr>
                      <m:t>𝐖</m:t>
                    </m:r>
                    <m:r>
                      <a:rPr lang="en-US" altLang="ko-KR" b="1" i="1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b="1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en-US" altLang="ko-KR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𝐖</m:t>
                      </m:r>
                      <m:r>
                        <a:rPr lang="en-US" altLang="ko-KR" i="1">
                          <a:latin typeface="Cambria Math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d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ko-KR" dirty="0"/>
              </a:p>
              <a:p>
                <a:pPr marL="0" indent="0" algn="ctr">
                  <a:buNone/>
                </a:pPr>
                <a:r>
                  <a:rPr lang="en-US" altLang="ko-KR" dirty="0"/>
                  <a:t>Angle between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charset="0"/>
                      </a:rPr>
                      <m:t>𝐕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charset="0"/>
                      </a:rPr>
                      <m:t>𝐖</m:t>
                    </m:r>
                    <m:r>
                      <a:rPr lang="en-US" altLang="ko-KR" b="1" i="0" dirty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altLang="ko-KR" b="0" i="0" smtClean="0">
                                <a:latin typeface="Cambria Math" charset="0"/>
                              </a:rPr>
                              <m:t>=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</m:d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altLang="ko-KR" b="1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Result: scalar</a:t>
                </a:r>
              </a:p>
              <a:p>
                <a:r>
                  <a:rPr lang="en-US" altLang="ko-KR" b="1" dirty="0"/>
                  <a:t>Dot Product </a:t>
                </a:r>
                <a:r>
                  <a:rPr lang="en-US" altLang="ko-KR" dirty="0"/>
                  <a:t>= </a:t>
                </a:r>
                <a:r>
                  <a:rPr lang="en-US" altLang="ko-KR" b="1" dirty="0"/>
                  <a:t>Scalar Product </a:t>
                </a:r>
                <a:r>
                  <a:rPr lang="en-US" altLang="ko-KR" dirty="0"/>
                  <a:t>=</a:t>
                </a:r>
                <a:r>
                  <a:rPr lang="en-US" altLang="ko-KR" b="1" dirty="0"/>
                  <a:t> Inner Product </a:t>
                </a:r>
              </a:p>
              <a:p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1">
                        <a:latin typeface="Cambria Math" charset="0"/>
                        <a:ea typeface="Cambria Math" panose="02040503050406030204" pitchFamily="18" charset="0"/>
                      </a:rPr>
                      <m:t>𝐕</m:t>
                    </m:r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Cambria Math" panose="02040503050406030204" pitchFamily="18" charset="0"/>
                          </a:rPr>
                          <m:t>𝐕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Cambria Math" panose="02040503050406030204" pitchFamily="18" charset="0"/>
                          </a:rPr>
                          <m:t>𝐕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4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2883" y="1070117"/>
                <a:ext cx="11414356" cy="5090840"/>
              </a:xfrm>
              <a:blipFill>
                <a:blip r:embed="rId3"/>
                <a:stretch>
                  <a:fillRect l="-444" t="-9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60BBE-090E-4A83-9F9A-6458671FF7A7}" type="slidenum">
              <a:rPr lang="ko-KR" altLang="en-US"/>
              <a:pPr/>
              <a:t>7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27181" y="1680375"/>
            <a:ext cx="1540930" cy="1594508"/>
            <a:chOff x="3569285" y="1600727"/>
            <a:chExt cx="1097054" cy="1068579"/>
          </a:xfrm>
        </p:grpSpPr>
        <p:cxnSp>
          <p:nvCxnSpPr>
            <p:cNvPr id="4" name="직선 화살표 연결선 3"/>
            <p:cNvCxnSpPr/>
            <p:nvPr/>
          </p:nvCxnSpPr>
          <p:spPr bwMode="auto">
            <a:xfrm flipV="1">
              <a:off x="3569285" y="1861977"/>
              <a:ext cx="973751" cy="32391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직선 화살표 연결선 9"/>
            <p:cNvCxnSpPr/>
            <p:nvPr/>
          </p:nvCxnSpPr>
          <p:spPr bwMode="auto">
            <a:xfrm>
              <a:off x="3569285" y="2185890"/>
              <a:ext cx="973751" cy="15462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4279799" y="1600727"/>
                  <a:ext cx="350591" cy="3093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dirty="0">
                            <a:latin typeface="Cambria Math" charset="0"/>
                          </a:rPr>
                          <m:t>𝐕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799" y="1600727"/>
                  <a:ext cx="350591" cy="30939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4243849" y="2300790"/>
                  <a:ext cx="422490" cy="3093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>
                            <a:latin typeface="Cambria Math" charset="0"/>
                          </a:rPr>
                          <m:t>𝐖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4" name="직사각형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849" y="2300790"/>
                  <a:ext cx="422490" cy="3093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호 15"/>
            <p:cNvSpPr/>
            <p:nvPr/>
          </p:nvSpPr>
          <p:spPr bwMode="auto">
            <a:xfrm rot="882543">
              <a:off x="3747544" y="2051810"/>
              <a:ext cx="257774" cy="617496"/>
            </a:xfrm>
            <a:prstGeom prst="arc">
              <a:avLst>
                <a:gd name="adj1" fmla="val 16358828"/>
                <a:gd name="adj2" fmla="val 1858383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4014193" y="1976877"/>
                  <a:ext cx="338768" cy="3093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4193" y="1976877"/>
                  <a:ext cx="338768" cy="3093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29072E67-956B-A0DF-D5CF-D4E1D8F070D5}"/>
              </a:ext>
            </a:extLst>
          </p:cNvPr>
          <p:cNvSpPr/>
          <p:nvPr/>
        </p:nvSpPr>
        <p:spPr>
          <a:xfrm>
            <a:off x="799846" y="3468721"/>
            <a:ext cx="1656184" cy="293631"/>
          </a:xfrm>
          <a:prstGeom prst="round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261E863-0E85-B6CC-80F0-E9CA56104117}"/>
              </a:ext>
            </a:extLst>
          </p:cNvPr>
          <p:cNvSpPr/>
          <p:nvPr/>
        </p:nvSpPr>
        <p:spPr>
          <a:xfrm>
            <a:off x="4463876" y="1779481"/>
            <a:ext cx="2280195" cy="362558"/>
          </a:xfrm>
          <a:prstGeom prst="round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9A2E3A88-A522-DBA4-F43C-BFF619D9A0D2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V="1">
            <a:off x="2456030" y="1779481"/>
            <a:ext cx="3147944" cy="1836056"/>
          </a:xfrm>
          <a:prstGeom prst="bentConnector4">
            <a:avLst>
              <a:gd name="adj1" fmla="val 18558"/>
              <a:gd name="adj2" fmla="val 1124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1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𝐩𝐫𝐨𝐣</m:t>
                        </m:r>
                      </m:e>
                      <m:sub>
                        <m:r>
                          <a:rPr lang="en-US" altLang="ko-KR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altLang="ko-KR">
                        <a:latin typeface="Cambria Math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projection of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charset="0"/>
                      </a:rPr>
                      <m:t>𝐯</m:t>
                    </m:r>
                  </m:oMath>
                </a14:m>
                <a:r>
                  <a:rPr lang="en-US" altLang="ko-KR" dirty="0"/>
                  <a:t> onto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charset="0"/>
                      </a:rPr>
                      <m:t>𝐮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634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57" t="-104000" b="-142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60BBE-090E-4A83-9F9A-6458671FF7A7}" type="slidenum">
              <a:rPr lang="ko-KR" altLang="en-US"/>
              <a:pPr/>
              <a:t>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3" name="Rectangle 5"/>
              <p:cNvSpPr>
                <a:spLocks noChangeArrowheads="1"/>
              </p:cNvSpPr>
              <p:nvPr/>
            </p:nvSpPr>
            <p:spPr bwMode="auto">
              <a:xfrm>
                <a:off x="896816" y="3759767"/>
                <a:ext cx="8351108" cy="27495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inden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>
                              <a:latin typeface="Cambria Math" charset="0"/>
                            </a:rPr>
                            <m:t>𝐯</m:t>
                          </m:r>
                        </m:e>
                      </m:d>
                      <m:func>
                        <m:func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ct val="20000"/>
                  </a:spcBef>
                </a:pPr>
                <a:r>
                  <a:rPr lang="en-US" altLang="ko-KR" sz="280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ko-KR" sz="2800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func>
                      <m:func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altLang="ko-KR" sz="2800" dirty="0">
                    <a:latin typeface="Arial" panose="020B0604020202020204" pitchFamily="34" charset="0"/>
                  </a:rPr>
                  <a:t>,  thus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2800" dirty="0">
                    <a:latin typeface="Arial" panose="020B0604020202020204" pitchFamily="34" charset="0"/>
                  </a:rPr>
                  <a:t> </a:t>
                </a:r>
              </a:p>
              <a:p>
                <a:pPr marL="0" indent="0">
                  <a:spcBef>
                    <a:spcPct val="20000"/>
                  </a:spcBef>
                </a:pPr>
                <a:r>
                  <a:rPr lang="en-US" altLang="ko-KR" sz="2800" dirty="0">
                    <a:latin typeface="Arial" panose="020B0604020202020204" pitchFamily="34" charset="0"/>
                  </a:rPr>
                  <a:t>                 If </a:t>
                </a:r>
                <a14:m>
                  <m:oMath xmlns:m="http://schemas.openxmlformats.org/officeDocument/2006/math">
                    <m:r>
                      <a:rPr lang="en-US" altLang="ko-KR" sz="2800" b="1" dirty="0">
                        <a:latin typeface="Cambria Math" charset="0"/>
                      </a:rPr>
                      <m:t>𝐮</m:t>
                    </m:r>
                  </m:oMath>
                </a14:m>
                <a:r>
                  <a:rPr lang="en-US" altLang="ko-KR" sz="2800" dirty="0">
                    <a:latin typeface="Arial" panose="020B0604020202020204" pitchFamily="34" charset="0"/>
                  </a:rPr>
                  <a:t> is unit, then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ko-KR" sz="2800" dirty="0">
                    <a:latin typeface="Arial" panose="020B0604020202020204" pitchFamily="34" charset="0"/>
                  </a:rPr>
                  <a:t> </a:t>
                </a:r>
                <a:endParaRPr lang="en-US" altLang="ko-KR" sz="280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ct val="20000"/>
                  </a:spcBef>
                </a:pPr>
                <a:r>
                  <a:rPr lang="en-US" altLang="ko-KR" sz="2800" dirty="0">
                    <a:latin typeface="Arial" panose="020B0604020202020204" pitchFamily="34" charset="0"/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𝐩𝐫𝐨𝐣</m:t>
                        </m:r>
                      </m:e>
                      <m:sub>
                        <m:r>
                          <a:rPr lang="en-US" altLang="ko-KR" sz="2800" b="1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altLang="ko-KR" sz="2800" b="1">
                        <a:latin typeface="Cambria Math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altLang="ko-K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</m:t>
                    </m:r>
                    <m:r>
                      <a:rPr lang="en-US" altLang="ko-K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den>
                    </m:f>
                    <m:r>
                      <a:rPr lang="en-US" altLang="ko-K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  <m:r>
                          <a:rPr lang="en-US" altLang="ko-KR" sz="2800" b="1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den>
                    </m:f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num>
                      <m:den>
                        <m:r>
                          <a:rPr lang="en-US" altLang="ko-KR" sz="2800" b="1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800" b="1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</m:den>
                    </m:f>
                    <m:r>
                      <a:rPr lang="en-US" altLang="ko-KR" sz="2800" b="1">
                        <a:latin typeface="Cambria Math" charset="0"/>
                        <a:ea typeface="Cambria Math" panose="02040503050406030204" pitchFamily="18" charset="0"/>
                      </a:rPr>
                      <m:t>𝐮</m:t>
                    </m:r>
                  </m:oMath>
                </a14:m>
                <a:endParaRPr lang="en-US" altLang="ko-KR" sz="2800" b="1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49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816" y="3759767"/>
                <a:ext cx="8351108" cy="27495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1437180" y="846489"/>
            <a:ext cx="4203865" cy="2913278"/>
            <a:chOff x="1829674" y="792622"/>
            <a:chExt cx="4203865" cy="291327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9674" y="792622"/>
              <a:ext cx="4203865" cy="291327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 bwMode="auto">
            <a:xfrm rot="20612915">
              <a:off x="2099271" y="2396316"/>
              <a:ext cx="930414" cy="5316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텍스트 상자 5"/>
                <p:cNvSpPr txBox="1"/>
                <p:nvPr/>
              </p:nvSpPr>
              <p:spPr>
                <a:xfrm>
                  <a:off x="3895487" y="2534004"/>
                  <a:ext cx="41678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800" b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𝐰</m:t>
                        </m:r>
                      </m:oMath>
                    </m:oMathPara>
                  </a14:m>
                  <a:endParaRPr kumimoji="1" lang="ko-KR" altLang="en-US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텍스트 상자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5487" y="2534004"/>
                  <a:ext cx="416781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0932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5239"/>
          <a:stretch/>
        </p:blipFill>
        <p:spPr>
          <a:xfrm>
            <a:off x="890751" y="3741951"/>
            <a:ext cx="4980005" cy="2164685"/>
          </a:xfrm>
          <a:prstGeom prst="rect">
            <a:avLst/>
          </a:prstGeom>
        </p:spPr>
      </p:pic>
      <p:cxnSp>
        <p:nvCxnSpPr>
          <p:cNvPr id="5" name="직선 연결선[R] 4"/>
          <p:cNvCxnSpPr/>
          <p:nvPr/>
        </p:nvCxnSpPr>
        <p:spPr bwMode="auto">
          <a:xfrm flipH="1">
            <a:off x="2812483" y="3925076"/>
            <a:ext cx="5914" cy="2474673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Acute(</a:t>
            </a:r>
            <a:r>
              <a:rPr lang="ko-KR" altLang="en-US" dirty="0"/>
              <a:t>예각</a:t>
            </a:r>
            <a:r>
              <a:rPr lang="en-US" altLang="ko-KR" dirty="0"/>
              <a:t>) , Obtuse(</a:t>
            </a:r>
            <a:r>
              <a:rPr lang="ko-KR" altLang="en-US" dirty="0"/>
              <a:t>둔각</a:t>
            </a:r>
            <a:r>
              <a:rPr lang="en-US" altLang="ko-KR" dirty="0"/>
              <a:t>), Orthogonal(</a:t>
            </a:r>
            <a:r>
              <a:rPr lang="ko-KR" altLang="en-US" dirty="0"/>
              <a:t>수직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07368" y="1251429"/>
                <a:ext cx="8352928" cy="18876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𝐚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⋅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𝐛</m:t>
                    </m:r>
                    <m:r>
                      <a:rPr lang="en-US" altLang="ko-KR" sz="2400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24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sym typeface="Symbol" panose="05050102010706020507" pitchFamily="18" charset="2"/>
                          </a:rPr>
                          <m:t>𝐚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24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sym typeface="Symbol" panose="05050102010706020507" pitchFamily="18" charset="2"/>
                          </a:rPr>
                          <m:t>𝐛</m:t>
                        </m:r>
                      </m:e>
                    </m:d>
                    <m:func>
                      <m:funcPr>
                        <m:ctrlP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sym typeface="Symbol" panose="05050102010706020507" pitchFamily="18" charset="2"/>
                          </a:rPr>
                          <m:t>cos</m:t>
                        </m:r>
                      </m:fName>
                      <m:e>
                        <m: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sym typeface="Symbol" panose="05050102010706020507" pitchFamily="18" charset="2"/>
                          </a:rPr>
                          <m:t>𝜃</m:t>
                        </m:r>
                      </m:e>
                    </m:func>
                  </m:oMath>
                </a14:m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Symbol" panose="05050102010706020507" pitchFamily="18" charset="2"/>
                </a:endParaRPr>
              </a:p>
              <a:p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𝐚</m:t>
                    </m:r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⋅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ko-KR" sz="24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𝐛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 &gt; 0 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: Acute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𝜃</m:t>
                    </m:r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 &lt;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 90)</a:t>
                </a:r>
              </a:p>
              <a:p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𝐚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⋅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𝐛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&lt; 0 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: Obtuse (90 </a:t>
                </a:r>
                <a14:m>
                  <m:oMath xmlns:m="http://schemas.openxmlformats.org/officeDocument/2006/math">
                    <m:r>
                      <a:rPr lang="en-US" altLang="ko-KR" sz="2400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&lt;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𝜃</m:t>
                    </m:r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&lt;270</m:t>
                    </m:r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°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𝐚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⋅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𝐛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= 0 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: Orthogonal (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𝜃</m:t>
                    </m:r>
                    <m:r>
                      <a:rPr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90=270</m:t>
                    </m:r>
                    <m:r>
                      <a:rPr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°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𝐚</m:t>
                    </m:r>
                    <m:r>
                      <a:rPr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  </m:t>
                    </m:r>
                    <m:r>
                      <a:rPr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𝐛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)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03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368" y="1251429"/>
                <a:ext cx="8352928" cy="1887602"/>
              </a:xfrm>
              <a:blipFill>
                <a:blip r:embed="rId4"/>
                <a:stretch>
                  <a:fillRect l="-1064" t="-1333" b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3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7C7E556D-468E-4D23-A3FB-CAE54C1788B2}" type="slidenum">
              <a:rPr lang="en-US" altLang="ko-KR" sz="1200" b="0"/>
              <a:pPr eaLnBrk="1" hangingPunct="1"/>
              <a:t>9</a:t>
            </a:fld>
            <a:endParaRPr lang="en-US" altLang="ko-KR" sz="1200" b="0"/>
          </a:p>
        </p:txBody>
      </p:sp>
      <p:grpSp>
        <p:nvGrpSpPr>
          <p:cNvPr id="3" name="그룹 2"/>
          <p:cNvGrpSpPr/>
          <p:nvPr/>
        </p:nvGrpSpPr>
        <p:grpSpPr>
          <a:xfrm>
            <a:off x="2200459" y="4128007"/>
            <a:ext cx="494980" cy="536271"/>
            <a:chOff x="2134342" y="5694620"/>
            <a:chExt cx="494980" cy="536271"/>
          </a:xfrm>
        </p:grpSpPr>
        <p:cxnSp>
          <p:nvCxnSpPr>
            <p:cNvPr id="8" name="직선 화살표 연결선 7"/>
            <p:cNvCxnSpPr/>
            <p:nvPr/>
          </p:nvCxnSpPr>
          <p:spPr bwMode="auto">
            <a:xfrm flipV="1">
              <a:off x="2134343" y="5694620"/>
              <a:ext cx="238397" cy="536271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직선 화살표 연결선 9"/>
            <p:cNvCxnSpPr/>
            <p:nvPr/>
          </p:nvCxnSpPr>
          <p:spPr bwMode="auto">
            <a:xfrm flipV="1">
              <a:off x="2134342" y="5917740"/>
              <a:ext cx="494980" cy="31315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3"/>
          <p:cNvGrpSpPr/>
          <p:nvPr/>
        </p:nvGrpSpPr>
        <p:grpSpPr>
          <a:xfrm rot="20267400">
            <a:off x="2614811" y="5230075"/>
            <a:ext cx="526150" cy="749213"/>
            <a:chOff x="2650178" y="5907560"/>
            <a:chExt cx="526150" cy="749213"/>
          </a:xfrm>
        </p:grpSpPr>
        <p:cxnSp>
          <p:nvCxnSpPr>
            <p:cNvPr id="23" name="직선 화살표 연결선 22"/>
            <p:cNvCxnSpPr/>
            <p:nvPr/>
          </p:nvCxnSpPr>
          <p:spPr bwMode="auto">
            <a:xfrm>
              <a:off x="2650178" y="6443831"/>
              <a:ext cx="526150" cy="212942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" name="직선 화살표 연결선 21"/>
            <p:cNvCxnSpPr/>
            <p:nvPr/>
          </p:nvCxnSpPr>
          <p:spPr bwMode="auto">
            <a:xfrm flipV="1">
              <a:off x="2650179" y="5907560"/>
              <a:ext cx="238397" cy="536272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그룹 5"/>
          <p:cNvGrpSpPr/>
          <p:nvPr/>
        </p:nvGrpSpPr>
        <p:grpSpPr>
          <a:xfrm>
            <a:off x="3192023" y="4979056"/>
            <a:ext cx="341152" cy="999731"/>
            <a:chOff x="3382475" y="5426483"/>
            <a:chExt cx="341152" cy="999731"/>
          </a:xfrm>
        </p:grpSpPr>
        <p:cxnSp>
          <p:nvCxnSpPr>
            <p:cNvPr id="19" name="직선 화살표 연결선 18"/>
            <p:cNvCxnSpPr/>
            <p:nvPr/>
          </p:nvCxnSpPr>
          <p:spPr bwMode="auto">
            <a:xfrm>
              <a:off x="3382475" y="5962754"/>
              <a:ext cx="341152" cy="463460"/>
            </a:xfrm>
            <a:prstGeom prst="straightConnector1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" name="직선 화살표 연결선 17"/>
            <p:cNvCxnSpPr/>
            <p:nvPr/>
          </p:nvCxnSpPr>
          <p:spPr bwMode="auto">
            <a:xfrm flipV="1">
              <a:off x="3382476" y="5426483"/>
              <a:ext cx="238397" cy="536272"/>
            </a:xfrm>
            <a:prstGeom prst="straightConnector1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8912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10390</TotalTime>
  <Words>6118</Words>
  <Application>Microsoft Macintosh PowerPoint</Application>
  <PresentationFormat>와이드스크린</PresentationFormat>
  <Paragraphs>543</Paragraphs>
  <Slides>34</Slides>
  <Notes>33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굴림</vt:lpstr>
      <vt:lpstr>맑은 고딕</vt:lpstr>
      <vt:lpstr>시스템 서체 일반체</vt:lpstr>
      <vt:lpstr>NanumSquare Neo OTF Regular</vt:lpstr>
      <vt:lpstr>Times</vt:lpstr>
      <vt:lpstr>Arial</vt:lpstr>
      <vt:lpstr>Cambria Math</vt:lpstr>
      <vt:lpstr>LucidaGrande</vt:lpstr>
      <vt:lpstr>Menlo</vt:lpstr>
      <vt:lpstr>Symbol</vt:lpstr>
      <vt:lpstr>Tahoma</vt:lpstr>
      <vt:lpstr>Wingdings</vt:lpstr>
      <vt:lpstr>1_Office 테마</vt:lpstr>
      <vt:lpstr>Equation</vt:lpstr>
      <vt:lpstr>03 Geometry</vt:lpstr>
      <vt:lpstr>Left/Right-handed Coordinate System</vt:lpstr>
      <vt:lpstr>World vs. Local Coordinate System</vt:lpstr>
      <vt:lpstr>Vector and Scalar</vt:lpstr>
      <vt:lpstr>Vector Addition/Subtraction</vt:lpstr>
      <vt:lpstr>Magnitude, Normalization, Unit Vector</vt:lpstr>
      <vt:lpstr>Dot Product</vt:lpstr>
      <vt:lpstr>Ex) w = 〖proj〗_u v = projection of v onto u</vt:lpstr>
      <vt:lpstr>Acute(예각) , Obtuse(둔각), Orthogonal(수직)</vt:lpstr>
      <vt:lpstr>Normal Vector of a Polygon</vt:lpstr>
      <vt:lpstr>Cross Product</vt:lpstr>
      <vt:lpstr>Size of Cross Product Vector</vt:lpstr>
      <vt:lpstr>Matrix Representation of Vectors</vt:lpstr>
      <vt:lpstr>Line and Line Segment</vt:lpstr>
      <vt:lpstr>2D Line in Implicit Form</vt:lpstr>
      <vt:lpstr>2D Line in Parametric Form</vt:lpstr>
      <vt:lpstr>Line Normal and Tangent (2D)</vt:lpstr>
      <vt:lpstr>Line Segment </vt:lpstr>
      <vt:lpstr>Example</vt:lpstr>
      <vt:lpstr>Circle</vt:lpstr>
      <vt:lpstr>Ellipse</vt:lpstr>
      <vt:lpstr>Intersection of Circle and Line</vt:lpstr>
      <vt:lpstr>Ex) Intersection of Circle and Line Segment (1/2)</vt:lpstr>
      <vt:lpstr>Ex) Intersection of Circle and Line Segment (2/2)</vt:lpstr>
      <vt:lpstr>3D Line – Two Points Parametric Form</vt:lpstr>
      <vt:lpstr>3D Line – Point and Vector Form</vt:lpstr>
      <vt:lpstr>3D Line – Two Points Implicit Form</vt:lpstr>
      <vt:lpstr>Plane and Plane Patch</vt:lpstr>
      <vt:lpstr>Plane Equation (Implicit)</vt:lpstr>
      <vt:lpstr>Plane In/On/Out Test</vt:lpstr>
      <vt:lpstr>Plane from three points</vt:lpstr>
      <vt:lpstr>Plane Equation (Parametric)</vt:lpstr>
      <vt:lpstr>Sphere</vt:lpstr>
      <vt:lpstr>07_LineSegments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487</cp:revision>
  <dcterms:created xsi:type="dcterms:W3CDTF">2006-10-05T04:04:58Z</dcterms:created>
  <dcterms:modified xsi:type="dcterms:W3CDTF">2025-02-22T04:20:50Z</dcterms:modified>
</cp:coreProperties>
</file>